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0" r:id="rId13"/>
    <p:sldId id="267" r:id="rId14"/>
    <p:sldId id="269" r:id="rId15"/>
    <p:sldId id="287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6" r:id="rId24"/>
    <p:sldId id="283" r:id="rId25"/>
    <p:sldId id="272" r:id="rId26"/>
    <p:sldId id="284" r:id="rId27"/>
    <p:sldId id="273" r:id="rId28"/>
    <p:sldId id="27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4A09E-92E3-4C4C-A035-AADA18989523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A017-BF62-4E11-99D0-D65E7C96D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A017-BF62-4E11-99D0-D65E7C96D0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A017-BF62-4E11-99D0-D65E7C96D0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A017-BF62-4E11-99D0-D65E7C96D0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9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0E8980-6B6A-4C62-9B13-AD869A540F84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CE5419-5D7D-4CBA-A46A-E7EC00FD02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 Matching with </a:t>
            </a:r>
            <a:br>
              <a:rPr lang="en-US" dirty="0" smtClean="0"/>
            </a:br>
            <a:r>
              <a:rPr lang="en-US" dirty="0" smtClean="0"/>
              <a:t>Acceleration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Pramod</a:t>
            </a:r>
            <a:r>
              <a:rPr lang="en-US" dirty="0" smtClean="0"/>
              <a:t> </a:t>
            </a:r>
            <a:r>
              <a:rPr lang="en-US" dirty="0" err="1" smtClean="0"/>
              <a:t>Vemulapalli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Drawbacks: Euclidean Distance Metric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robust to temporal distortion </a:t>
            </a:r>
          </a:p>
          <a:p>
            <a:r>
              <a:rPr lang="en-US" dirty="0" smtClean="0"/>
              <a:t>Not robust to outliers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 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Something that can account for temporal distortion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4876800" cy="10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24400"/>
            <a:ext cx="6324600" cy="12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DTW based Matching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Previous Work </a:t>
            </a:r>
          </a:p>
          <a:p>
            <a:pPr lvl="1"/>
            <a:r>
              <a:rPr lang="en-US" dirty="0" smtClean="0"/>
              <a:t> Dynamic Time Warping 1994 </a:t>
            </a:r>
            <a:r>
              <a:rPr lang="en-US" baseline="30000" dirty="0" smtClean="0"/>
              <a:t>(1) </a:t>
            </a:r>
          </a:p>
          <a:p>
            <a:pPr lvl="1"/>
            <a:r>
              <a:rPr lang="en-US" baseline="30000" dirty="0" smtClean="0"/>
              <a:t> </a:t>
            </a:r>
            <a:r>
              <a:rPr lang="en-US" dirty="0" smtClean="0"/>
              <a:t> . . . . </a:t>
            </a:r>
            <a:endParaRPr lang="en-US" baseline="30000" dirty="0" smtClean="0"/>
          </a:p>
          <a:p>
            <a:pPr lvl="1"/>
            <a:r>
              <a:rPr lang="en-US" dirty="0" smtClean="0"/>
              <a:t> Longest Common Subsequence 2002</a:t>
            </a:r>
            <a:r>
              <a:rPr lang="en-US" baseline="30000" dirty="0" smtClean="0"/>
              <a:t>(2)</a:t>
            </a:r>
            <a:endParaRPr lang="en-US" dirty="0" smtClean="0"/>
          </a:p>
          <a:p>
            <a:pPr lvl="1"/>
            <a:r>
              <a:rPr lang="en-US" dirty="0" smtClean="0"/>
              <a:t>Edit Distance Based Penalty 2004</a:t>
            </a:r>
            <a:r>
              <a:rPr lang="en-US" baseline="30000" dirty="0" smtClean="0"/>
              <a:t>(3)</a:t>
            </a:r>
            <a:endParaRPr lang="en-US" dirty="0" smtClean="0"/>
          </a:p>
          <a:p>
            <a:pPr lvl="1"/>
            <a:r>
              <a:rPr lang="en-US" dirty="0" smtClean="0"/>
              <a:t>Edit Distance on Real Sequence 2005</a:t>
            </a:r>
            <a:r>
              <a:rPr lang="en-US" baseline="30000" dirty="0" smtClean="0"/>
              <a:t>(4)</a:t>
            </a:r>
            <a:endParaRPr lang="en-US" dirty="0" smtClean="0"/>
          </a:p>
          <a:p>
            <a:pPr lvl="1"/>
            <a:r>
              <a:rPr lang="en-US" dirty="0" smtClean="0"/>
              <a:t>Exact </a:t>
            </a:r>
            <a:r>
              <a:rPr lang="en-US" b="1" dirty="0" smtClean="0"/>
              <a:t>Indexing</a:t>
            </a:r>
            <a:r>
              <a:rPr lang="en-US" dirty="0" smtClean="0"/>
              <a:t> of Dynamic Time Warping 2004</a:t>
            </a:r>
            <a:r>
              <a:rPr lang="en-US" baseline="30000" dirty="0" smtClean="0"/>
              <a:t>(5)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8382000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1) D. J. Berndt and J. Clifford. Using dynamic time warping to find patterns in time series. In KDD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Workshop, 1994.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2) M. Vlachos, D.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Gunopulos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G.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Kollios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Discovering similar multidimensional trajectories. In ICDE, 2002.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3) L. Chen and R. T. Ng. On the marriage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-norms and edit distance. In VLDB, 2004.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4) L. Chen, M. T. ¨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Ozsu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V.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Robust and fast similarity search for moving object trajectories. In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SIGMOD Conference, 2005.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Eamonn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Keogh and 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Chotirat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Ann 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Ratanamahatana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  Exact Indexing of Dynamic Time Warping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 Knowledge and Information Systems: An International Journal (KAIS). DOI 10.1007/s10115-004-0154-9. May 2004.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Drawbacks: Dynamic Time Warping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Performs Amplitude Matching: Not robust to amplitude distortion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Computationally expensive (especially for longer query signals 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257800" cy="10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5534025" cy="10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Trends (Hard to predict)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Local Patterns for Matching  (Robust to Amplitude and Temporal Distortion)</a:t>
            </a:r>
          </a:p>
          <a:p>
            <a:pPr lvl="1"/>
            <a:r>
              <a:rPr lang="en-US" dirty="0" smtClean="0"/>
              <a:t>Landmarks 2000(Smooth a signal and break it at its </a:t>
            </a:r>
            <a:r>
              <a:rPr lang="en-US" dirty="0" err="1" smtClean="0"/>
              <a:t>extrema</a:t>
            </a:r>
            <a:r>
              <a:rPr lang="en-US" dirty="0" smtClean="0"/>
              <a:t>) </a:t>
            </a:r>
            <a:r>
              <a:rPr lang="en-US" baseline="30000" dirty="0" smtClean="0"/>
              <a:t>(1) </a:t>
            </a:r>
            <a:endParaRPr lang="en-US" dirty="0" smtClean="0"/>
          </a:p>
          <a:p>
            <a:pPr lvl="1"/>
            <a:r>
              <a:rPr lang="en-US" dirty="0" smtClean="0"/>
              <a:t>Perceptually Important Points (Sliding Window of Different Sizes) 2007</a:t>
            </a:r>
            <a:r>
              <a:rPr lang="en-US" baseline="30000" dirty="0" smtClean="0"/>
              <a:t>(2)</a:t>
            </a:r>
          </a:p>
          <a:p>
            <a:pPr lvl="1"/>
            <a:r>
              <a:rPr lang="en-US" dirty="0" smtClean="0"/>
              <a:t>Spade 2007 (Break a time signal into smaller pieces) </a:t>
            </a:r>
            <a:r>
              <a:rPr lang="en-US" baseline="30000" dirty="0" smtClean="0"/>
              <a:t>(3)  </a:t>
            </a:r>
          </a:p>
          <a:p>
            <a:pPr lvl="1"/>
            <a:r>
              <a:rPr lang="en-US" baseline="30000" dirty="0" smtClean="0"/>
              <a:t> </a:t>
            </a:r>
            <a:r>
              <a:rPr lang="en-US" dirty="0" err="1" smtClean="0"/>
              <a:t>Shapelets</a:t>
            </a:r>
            <a:r>
              <a:rPr lang="en-US" dirty="0" smtClean="0"/>
              <a:t> 2010 (Sliding Window of Different Sizes)</a:t>
            </a:r>
            <a:r>
              <a:rPr lang="en-US" baseline="30000" dirty="0" smtClean="0"/>
              <a:t>(4)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382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Landmarks: A New Model for Similarity-Based Pattern Querying in Time Series Databases, Proceedings of the 16th International Conference on Data Engineering, p.33, February 28-March 03, 2000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T.C. Fu, F.L. Chung, R.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Luk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C.M. Ng, Stock time series pattern matching: template-based vs. rule-based approaches, Engineering Applications of Artificial Intelligence 20 (3) (2007), pp. 347–364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Y. Chen, M. A. </a:t>
            </a:r>
            <a:r>
              <a:rPr lang="en-US" sz="1400" dirty="0" err="1" smtClean="0"/>
              <a:t>Nascimento</a:t>
            </a:r>
            <a:r>
              <a:rPr lang="en-US" sz="1400" dirty="0" smtClean="0"/>
              <a:t>, B. C. </a:t>
            </a:r>
            <a:r>
              <a:rPr lang="en-US" sz="1400" dirty="0" err="1" smtClean="0"/>
              <a:t>Ooi</a:t>
            </a:r>
            <a:r>
              <a:rPr lang="en-US" sz="1400" dirty="0" smtClean="0"/>
              <a:t>, and A. K. H. Tung. </a:t>
            </a:r>
            <a:r>
              <a:rPr lang="en-US" sz="1400" dirty="0" err="1" smtClean="0"/>
              <a:t>SpADe</a:t>
            </a:r>
            <a:r>
              <a:rPr lang="en-US" sz="1400" dirty="0" smtClean="0"/>
              <a:t>: On Shape-based Pattern Detection in Streaming Time Series. In ICDE, 2007.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Ye,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Lexiang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Keogh,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Eamonn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Time series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shapelets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a novel technique that allows accurate, interpretable and fast classification , Data Mining and Knowledge Discovery 2010.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Current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(Brute Force) ^ 2 </a:t>
            </a:r>
          </a:p>
          <a:p>
            <a:pPr lvl="1"/>
            <a:r>
              <a:rPr lang="en-US" dirty="0" smtClean="0"/>
              <a:t>Extract local patterns and perform usual matching </a:t>
            </a:r>
          </a:p>
          <a:p>
            <a:pPr lvl="1"/>
            <a:r>
              <a:rPr lang="en-US" dirty="0" smtClean="0"/>
              <a:t>Has only been used for small datasets for specific data mining problems </a:t>
            </a:r>
          </a:p>
          <a:p>
            <a:pPr lvl="1"/>
            <a:r>
              <a:rPr lang="en-US" dirty="0" smtClean="0"/>
              <a:t>Something that captures the robustness of local patterns and </a:t>
            </a:r>
            <a:r>
              <a:rPr lang="en-US" dirty="0" err="1" smtClean="0"/>
              <a:t>doesnot</a:t>
            </a:r>
            <a:r>
              <a:rPr lang="en-US" dirty="0" smtClean="0"/>
              <a:t> use the traditional sliding window methods for matching</a:t>
            </a:r>
          </a:p>
          <a:p>
            <a:r>
              <a:rPr lang="en-US" dirty="0" smtClean="0"/>
              <a:t>Redundant Matching </a:t>
            </a:r>
          </a:p>
          <a:p>
            <a:pPr lvl="1"/>
            <a:r>
              <a:rPr lang="en-US" dirty="0" smtClean="0"/>
              <a:t>Larger sized patterns also contain smaller sized patterns </a:t>
            </a:r>
          </a:p>
          <a:p>
            <a:pPr lvl="1"/>
            <a:r>
              <a:rPr lang="en-US" dirty="0" smtClean="0"/>
              <a:t>Something that tries to isolate information content in different bands and matches the information content in each band. 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Acceleration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large amount of vehicle data has been collected. </a:t>
            </a:r>
          </a:p>
          <a:p>
            <a:pPr lvl="1"/>
            <a:r>
              <a:rPr lang="en-US" dirty="0" smtClean="0"/>
              <a:t>Acceleration Data </a:t>
            </a:r>
          </a:p>
          <a:p>
            <a:pPr lvl="1"/>
            <a:r>
              <a:rPr lang="en-US" dirty="0" smtClean="0"/>
              <a:t>Vehicle Service Records</a:t>
            </a:r>
          </a:p>
          <a:p>
            <a:pPr lvl="1"/>
            <a:r>
              <a:rPr lang="en-US" dirty="0" smtClean="0"/>
              <a:t>No GPS data !</a:t>
            </a:r>
          </a:p>
          <a:p>
            <a:r>
              <a:rPr lang="en-US" dirty="0" smtClean="0"/>
              <a:t>Some of these vehicles were in convoys and some were independent </a:t>
            </a:r>
          </a:p>
          <a:p>
            <a:r>
              <a:rPr lang="en-US" dirty="0" smtClean="0"/>
              <a:t>Problem: Group the vehicles based on acceleration data to perform other data mining tasks  </a:t>
            </a:r>
          </a:p>
          <a:p>
            <a:pPr lvl="1"/>
            <a:r>
              <a:rPr lang="en-US" dirty="0" smtClean="0"/>
              <a:t>Vehicles that travelled in convoys or on the same roads must have similar acceleration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Road = Same Acceleration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Acceleration Data </a:t>
            </a:r>
          </a:p>
          <a:p>
            <a:pPr lvl="1"/>
            <a:r>
              <a:rPr lang="en-US" dirty="0" smtClean="0"/>
              <a:t>Route </a:t>
            </a:r>
          </a:p>
          <a:p>
            <a:pPr lvl="1"/>
            <a:r>
              <a:rPr lang="en-US" dirty="0" smtClean="0"/>
              <a:t>Driver Behavior </a:t>
            </a:r>
          </a:p>
          <a:p>
            <a:pPr lvl="1"/>
            <a:r>
              <a:rPr lang="en-US" dirty="0" smtClean="0"/>
              <a:t>Traffic Conditions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00400"/>
            <a:ext cx="52179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360" y="1758434"/>
            <a:ext cx="229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a consistent effect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90009" y="2287094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0339" y="221672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0239" y="2667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0649" y="260009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133600" y="18288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474124"/>
            <a:ext cx="2735580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Road = Same Acceleration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Acceleration Data </a:t>
            </a:r>
          </a:p>
          <a:p>
            <a:pPr lvl="1"/>
            <a:r>
              <a:rPr lang="en-US" dirty="0" smtClean="0"/>
              <a:t>Route </a:t>
            </a:r>
          </a:p>
          <a:p>
            <a:pPr lvl="1"/>
            <a:r>
              <a:rPr lang="en-US" dirty="0" smtClean="0"/>
              <a:t>Driver Behavior </a:t>
            </a:r>
          </a:p>
          <a:p>
            <a:pPr lvl="1"/>
            <a:r>
              <a:rPr lang="en-US" dirty="0" smtClean="0"/>
              <a:t>Traffic Conditions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33600" y="18288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984" y="175843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90009" y="2287094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0338" y="2216728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0239" y="2667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22577" y="2586060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  <p:pic>
        <p:nvPicPr>
          <p:cNvPr id="11" name="Picture 10" descr="fig1_distortions.bmp"/>
          <p:cNvPicPr/>
          <p:nvPr/>
        </p:nvPicPr>
        <p:blipFill>
          <a:blip r:embed="rId2" cstate="print"/>
          <a:srcRect l="8258" t="6926" r="8730" b="16228"/>
          <a:stretch>
            <a:fillRect/>
          </a:stretch>
        </p:blipFill>
        <p:spPr>
          <a:xfrm>
            <a:off x="457200" y="3124200"/>
            <a:ext cx="806695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time series subsequence matching technique to use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pattern matching : Robust to Amplitude and Temporal Distortion </a:t>
            </a:r>
          </a:p>
          <a:p>
            <a:r>
              <a:rPr lang="en-US" dirty="0" smtClean="0"/>
              <a:t>Very memory intensive especially for large query sets</a:t>
            </a:r>
          </a:p>
          <a:p>
            <a:pPr lvl="1"/>
            <a:r>
              <a:rPr lang="en-US" dirty="0" smtClean="0"/>
              <a:t>Avoid Sliding Window </a:t>
            </a:r>
          </a:p>
          <a:p>
            <a:r>
              <a:rPr lang="en-US" dirty="0" smtClean="0"/>
              <a:t>Very computationally intensive</a:t>
            </a:r>
          </a:p>
          <a:p>
            <a:pPr lvl="1"/>
            <a:r>
              <a:rPr lang="en-US" dirty="0" smtClean="0"/>
              <a:t>Isolate Information Content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" name="Picture 10" descr="fig1_distortions.bmp"/>
          <p:cNvPicPr/>
          <p:nvPr/>
        </p:nvPicPr>
        <p:blipFill>
          <a:blip r:embed="rId2" cstate="print"/>
          <a:srcRect l="8258" t="6926" r="8730" b="16228"/>
          <a:stretch>
            <a:fillRect/>
          </a:stretch>
        </p:blipFill>
        <p:spPr>
          <a:xfrm>
            <a:off x="914400" y="4038600"/>
            <a:ext cx="693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50 % Tutorial and 50 % Research Results </a:t>
            </a:r>
          </a:p>
          <a:p>
            <a:pPr lvl="1"/>
            <a:r>
              <a:rPr lang="en-US" dirty="0" smtClean="0"/>
              <a:t>Basics </a:t>
            </a:r>
          </a:p>
          <a:p>
            <a:pPr lvl="1"/>
            <a:r>
              <a:rPr lang="en-US" dirty="0" smtClean="0"/>
              <a:t>Literature Survey </a:t>
            </a:r>
            <a:endParaRPr lang="en-US" dirty="0" smtClean="0"/>
          </a:p>
          <a:p>
            <a:r>
              <a:rPr lang="en-US" dirty="0" smtClean="0"/>
              <a:t>Acceleration Data </a:t>
            </a:r>
          </a:p>
          <a:p>
            <a:pPr lvl="1"/>
            <a:r>
              <a:rPr lang="en-US" dirty="0" smtClean="0"/>
              <a:t>Preliminary Results </a:t>
            </a:r>
          </a:p>
          <a:p>
            <a:pPr lvl="1"/>
            <a:r>
              <a:rPr lang="en-US" dirty="0" smtClean="0"/>
              <a:t>Conclusions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 Information Content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 wavelet transform </a:t>
            </a:r>
          </a:p>
          <a:p>
            <a:pPr lvl="1"/>
            <a:r>
              <a:rPr lang="en-US" dirty="0" smtClean="0"/>
              <a:t>Obtain dyadic frequency band </a:t>
            </a:r>
          </a:p>
          <a:p>
            <a:pPr lvl="2"/>
            <a:r>
              <a:rPr lang="en-US" dirty="0" smtClean="0"/>
              <a:t>Better frequency resolution at lower frequencies </a:t>
            </a:r>
          </a:p>
          <a:p>
            <a:pPr lvl="2"/>
            <a:r>
              <a:rPr lang="en-US" dirty="0" smtClean="0"/>
              <a:t>Better time resolution at higher frequencies </a:t>
            </a:r>
          </a:p>
          <a:p>
            <a:pPr marL="59436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09" y="2895600"/>
            <a:ext cx="459550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5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Sliding Window?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Take a wavelet transform </a:t>
            </a:r>
          </a:p>
          <a:p>
            <a:pPr lvl="1"/>
            <a:r>
              <a:rPr lang="en-US" dirty="0" smtClean="0"/>
              <a:t>Take Wavelet Maxima </a:t>
            </a:r>
          </a:p>
          <a:p>
            <a:pPr lvl="1"/>
            <a:r>
              <a:rPr lang="en-US" dirty="0" smtClean="0"/>
              <a:t>Maxima can be used to  completely reconstruct the signal </a:t>
            </a:r>
          </a:p>
          <a:p>
            <a:pPr lvl="1"/>
            <a:r>
              <a:rPr lang="en-US" dirty="0" smtClean="0"/>
              <a:t>Maxima are a stable and unique representation of a signal </a:t>
            </a:r>
          </a:p>
          <a:p>
            <a:pPr lvl="1"/>
            <a:r>
              <a:rPr lang="en-US" dirty="0" smtClean="0"/>
              <a:t>Avoid sliding window by just trying to match the wavelet maxima from signals </a:t>
            </a:r>
          </a:p>
          <a:p>
            <a:pPr lvl="2"/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5" y="1447800"/>
            <a:ext cx="4613565" cy="39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364" y="5562600"/>
            <a:ext cx="838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1) </a:t>
            </a:r>
            <a:r>
              <a:rPr lang="en-US" sz="1400" dirty="0" err="1" smtClean="0"/>
              <a:t>Mallat</a:t>
            </a:r>
            <a:r>
              <a:rPr lang="en-US" sz="1400" dirty="0"/>
              <a:t>, S., </a:t>
            </a:r>
            <a:r>
              <a:rPr lang="en-US" sz="1400" i="1" dirty="0"/>
              <a:t>A Wavelet Tour of Signal Processing. </a:t>
            </a:r>
            <a:r>
              <a:rPr lang="en-US" sz="1400" dirty="0"/>
              <a:t>New York  : Academic, 1999.</a:t>
            </a:r>
          </a:p>
          <a:p>
            <a:r>
              <a:rPr lang="en-US" sz="1400" dirty="0" smtClean="0"/>
              <a:t>2) </a:t>
            </a:r>
            <a:r>
              <a:rPr lang="en-US" sz="1400" dirty="0" err="1" smtClean="0"/>
              <a:t>S.Zhong</a:t>
            </a:r>
            <a:r>
              <a:rPr lang="en-US" sz="1400" dirty="0"/>
              <a:t>, </a:t>
            </a:r>
            <a:r>
              <a:rPr lang="en-US" sz="1400" dirty="0" err="1"/>
              <a:t>S.Mallat</a:t>
            </a:r>
            <a:r>
              <a:rPr lang="en-US" sz="1400" dirty="0"/>
              <a:t> and., "Characterization of signals from </a:t>
            </a:r>
            <a:r>
              <a:rPr lang="en-US" sz="1400" dirty="0" err="1"/>
              <a:t>multiscale</a:t>
            </a:r>
            <a:r>
              <a:rPr lang="en-US" sz="1400" dirty="0"/>
              <a:t> edges ." 1992, Issue IEEE Transactions on Pattern Analysis and Machine Intelligence .</a:t>
            </a:r>
          </a:p>
          <a:p>
            <a:r>
              <a:rPr lang="en-US" sz="1400" dirty="0" smtClean="0"/>
              <a:t>3) </a:t>
            </a:r>
            <a:r>
              <a:rPr lang="en-US" sz="1400" dirty="0" err="1"/>
              <a:t>C.J.Lennard</a:t>
            </a:r>
            <a:r>
              <a:rPr lang="en-US" sz="1400" dirty="0"/>
              <a:t>, </a:t>
            </a:r>
            <a:r>
              <a:rPr lang="en-US" sz="1400" dirty="0" err="1"/>
              <a:t>C.J.Kicey</a:t>
            </a:r>
            <a:r>
              <a:rPr lang="en-US" sz="1400" dirty="0"/>
              <a:t> and., "Unique reconstruction of band-limited signals by a </a:t>
            </a:r>
            <a:r>
              <a:rPr lang="en-US" sz="1400" dirty="0" err="1"/>
              <a:t>Mallat-Zhong</a:t>
            </a:r>
            <a:r>
              <a:rPr lang="en-US" sz="1400" dirty="0"/>
              <a:t> Wavelet Transform ." </a:t>
            </a:r>
            <a:r>
              <a:rPr lang="en-US" sz="1400" dirty="0" err="1"/>
              <a:t>s.l</a:t>
            </a:r>
            <a:r>
              <a:rPr lang="en-US" sz="1400" dirty="0"/>
              <a:t>. : </a:t>
            </a:r>
            <a:r>
              <a:rPr lang="en-US" sz="1400" dirty="0" err="1"/>
              <a:t>Birkhäuser</a:t>
            </a:r>
            <a:r>
              <a:rPr lang="en-US" sz="1400" dirty="0"/>
              <a:t> Boston, 1997, Issue Journal of Fourier Analysis and Applications.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Wavelet Maxima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Create feature vector that encodes relative distances of the maxima </a:t>
            </a:r>
          </a:p>
          <a:p>
            <a:pPr lvl="2"/>
            <a:r>
              <a:rPr lang="en-US" dirty="0" smtClean="0"/>
              <a:t>Common vision technique</a:t>
            </a:r>
          </a:p>
          <a:p>
            <a:pPr lvl="1"/>
            <a:r>
              <a:rPr lang="en-US" dirty="0" smtClean="0"/>
              <a:t>Encode the distance by incorporating the necessary invariance </a:t>
            </a:r>
          </a:p>
          <a:p>
            <a:pPr lvl="1"/>
            <a:r>
              <a:rPr lang="en-US" dirty="0" smtClean="0"/>
              <a:t>More Invariance =&gt; </a:t>
            </a:r>
          </a:p>
          <a:p>
            <a:pPr lvl="2"/>
            <a:r>
              <a:rPr lang="en-US" dirty="0" smtClean="0"/>
              <a:t>More robust to noise </a:t>
            </a:r>
          </a:p>
          <a:p>
            <a:pPr lvl="2"/>
            <a:r>
              <a:rPr lang="en-US" dirty="0" smtClean="0"/>
              <a:t>Less unique for matching </a:t>
            </a:r>
          </a:p>
          <a:p>
            <a:pPr lvl="1"/>
            <a:r>
              <a:rPr lang="en-US" dirty="0" smtClean="0"/>
              <a:t>Increase Uniqueness by encoding many points </a:t>
            </a:r>
          </a:p>
          <a:p>
            <a:pPr lvl="2"/>
            <a:r>
              <a:rPr lang="en-US" dirty="0" smtClean="0"/>
              <a:t>Lesser robustness to outliers </a:t>
            </a:r>
          </a:p>
          <a:p>
            <a:pPr lvl="1"/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19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562350"/>
            <a:ext cx="4114800" cy="268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Scale </a:t>
            </a:r>
            <a:r>
              <a:rPr lang="en-US" dirty="0" err="1" smtClean="0"/>
              <a:t>Extrema</a:t>
            </a:r>
            <a:r>
              <a:rPr lang="en-US" dirty="0" smtClean="0"/>
              <a:t>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Matching Process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750" t="8927" r="12500" b="15859"/>
          <a:stretch>
            <a:fillRect/>
          </a:stretch>
        </p:blipFill>
        <p:spPr bwMode="auto">
          <a:xfrm>
            <a:off x="457200" y="16764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 flipH="1">
            <a:off x="4953000" y="2640859"/>
            <a:ext cx="726744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06678"/>
              </p:ext>
            </p:extLst>
          </p:nvPr>
        </p:nvGraphicFramePr>
        <p:xfrm>
          <a:off x="6248400" y="1726459"/>
          <a:ext cx="21336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533400"/>
                <a:gridCol w="533400"/>
              </a:tblGrid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8927" r="66250" b="50047"/>
          <a:stretch>
            <a:fillRect/>
          </a:stretch>
        </p:blipFill>
        <p:spPr bwMode="auto">
          <a:xfrm>
            <a:off x="3333173" y="46482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 flipH="1">
            <a:off x="4776664" y="5105400"/>
            <a:ext cx="726744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89024"/>
              </p:ext>
            </p:extLst>
          </p:nvPr>
        </p:nvGraphicFramePr>
        <p:xfrm>
          <a:off x="6248400" y="4671060"/>
          <a:ext cx="21336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533400"/>
                <a:gridCol w="533400"/>
              </a:tblGrid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375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Curved Left Arrow 10"/>
          <p:cNvSpPr/>
          <p:nvPr/>
        </p:nvSpPr>
        <p:spPr>
          <a:xfrm>
            <a:off x="8305800" y="2286000"/>
            <a:ext cx="609600" cy="2743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305800" y="2590800"/>
            <a:ext cx="609600" cy="2743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321964" y="2922568"/>
            <a:ext cx="609600" cy="2743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Summing Junction 13"/>
          <p:cNvSpPr/>
          <p:nvPr/>
        </p:nvSpPr>
        <p:spPr>
          <a:xfrm>
            <a:off x="457200" y="2869459"/>
            <a:ext cx="152400" cy="17854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umming Junction 14"/>
          <p:cNvSpPr/>
          <p:nvPr/>
        </p:nvSpPr>
        <p:spPr>
          <a:xfrm>
            <a:off x="533400" y="2640859"/>
            <a:ext cx="152400" cy="17854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umming Junction 15"/>
          <p:cNvSpPr/>
          <p:nvPr/>
        </p:nvSpPr>
        <p:spPr>
          <a:xfrm>
            <a:off x="609600" y="2412259"/>
            <a:ext cx="152400" cy="17854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umming Junction 16"/>
          <p:cNvSpPr/>
          <p:nvPr/>
        </p:nvSpPr>
        <p:spPr>
          <a:xfrm>
            <a:off x="2971800" y="3208111"/>
            <a:ext cx="152400" cy="17854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umming Junction 17"/>
          <p:cNvSpPr/>
          <p:nvPr/>
        </p:nvSpPr>
        <p:spPr>
          <a:xfrm>
            <a:off x="4399973" y="3637602"/>
            <a:ext cx="152400" cy="17854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Test: Find most appropriate feature for acceleration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5720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Collect data in convoy formation </a:t>
            </a:r>
          </a:p>
          <a:p>
            <a:pPr lvl="1"/>
            <a:r>
              <a:rPr lang="en-US" dirty="0" smtClean="0"/>
              <a:t>Use data from one of the vehicles to create database </a:t>
            </a:r>
          </a:p>
          <a:p>
            <a:pPr lvl="1"/>
            <a:r>
              <a:rPr lang="en-US" dirty="0" smtClean="0"/>
              <a:t>Data from other vehicles is used as Query Data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Non Convoy Case</a:t>
            </a:r>
          </a:p>
          <a:p>
            <a:pPr lvl="1"/>
            <a:r>
              <a:rPr lang="en-US" dirty="0" smtClean="0"/>
              <a:t>Use this data as query data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GPS data is used as position reference in both cases  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LAQoDASIAAhEBAxEB/8QAHAAAAgMBAQEBAAAAAAAAAAAABAUCAwYBAAcI/8QAOhAAAgEDAwIFAwIDBwQDAQAAAQIDAAQRBRIhMUEGEyJRYXGBkRQyI0KhFVJiscHR8BYkcuEHU/FD/8QAGQEAAwEBAQAAAAAAAAAAAAAAAAECAwQF/8QAJBEAAgICAgICAgMAAAAAAAAAAAECERIhAzFBUQQTFCIjYXH/2gAMAwEAAhEDEQA/ANytvuBzUZtPcgMHAFA3+qiziVom3swyoAzkY6/Sr9PuGkhPmSMXbBw/Az8V0WcZB7F153g/eqJIZEHqyRijZ7jyI2kdtqjrSDVtYWVEihfac7iHTIYj9oOegzTcq7CjzXuZWixhh0GM/wBKi2oCOHzZBs9WNpOTSTULliBMDHbspGVTgs3cZ+lBXmqGaaMEKgC4yp7cdKyfMkPE0sOqh5MElfgcg/7UyW5DY4waxds7M0ahQZcFfQud/Q4+mO/xRn66Z5zBgjackqSewx9BVLl9io1fnZHWoM6nrzSq1u439DTevp6j1PxRbRsOdwxjOc1qpJioubYagQleFrcFQQpINWRWUp/cpp2FFbRJVTQfFMltGQZPNS8gY6UrHQqEJzxViW7EjmmS2wzyKuSFFOf6UWFAsNoeC3SiVhA4HSrgg96mkQJ/dUgQWMdKtEAHJ6VBeDzUmkIHHSgCXloBUN4B4FVmcY61RJOM8GgA5Z8DFXJMu0560mMxzU1uGwOaeIrHBuE24rn6hMUna5+a4bg460YhY589T0OKgZAe+aTi6IPWprdH3oxCxhISeVP2qku4OCD+KqjnPc1abgY6AmihHY2fvUZCS3J4rqZY4okRJtJbmiwAjORzg139Q3salIsLE4HA+apxH80AZDTNXBgCSctGAATyQc5A+hNUyXrvL5sdy7oWzvU8svJwPzWTt9RO/wAzgnoFz2+lFDUJW6yIxB4zyc98VwfbqjajXyat51sfPbepVkeNTikMepeTO0okLJhghA4OffvSpLoNuUkEFhkH9wrkE6yRCPBxgEAtjsc0nyNioLur03cTNMFMkh3OCOT0H+gpfGXkuFXJBVjwTjIrmACVYjPcL2H/ADtU7e1u7gRywWc8nqwGCEgfeoblJ3QyV7fYaNov2qMAhsfbFEWl3I0XrcAZGeOvvQw0DUWuVY2j7R1ztUZ+5pnHo14yENAACcgecg7/APlVYz9BonFdIkrNJPEGUghSu4gnJpraatLdXDxZDKSAHAwoH0x1zilk2iX8keFhwx7pIgOPzVa6VqkJ/hWMhyCp2sp4Pfg9a0WaFpn0y1kVIlR3Usijdz0+tEyTLFC0pACKpYn4FfLvO1LS5VnMUykt6nkUj5BOfxRVz4vupLCS1hgyDGRJIVzknOT+eKtfIXUkKjfQ6ja3LNHFIGKoHbHZT3q4AMuV5yM5r40NUuEQQecsfmDBVXxjHY4r6Xa6mI9DS8uXxgAZXkZ6DgdPvV8fLkgaHJGBXkBY8KaWaPfXWoIl08cMVs8YK7ZN7Mc8nA4H/um6b3/aa1TTJLf0zYya7kQRtvUZI4qUczrwwFcnlVgfSNx4zQAu8w+9eeXCYB60JcyFZCQCq/NU/qNxGelVQFxkGSCagWxznH1qZ/TsmSTn4qpoweh4+TQIreYZ61Dzz71YREOozVUiqR6RVAS8wnvXVdj3qoBqtSNiOBzTEQZznrXlkIPWuvbufrVYgcHmkAXFL80Qr57UPbR7SN3NMY0T2pMDkLkNnFE+Y2Mgce1ROxBworsb4qRlawtIx4xUv0h96I38da55nzQI/PlsuZiBxgcZNXxs3mso3EKe/Ar09v5sa3FurlM+vdjK/ioJlMZ5KtzzzivLuzcsVlRAesuP3A/WuW9w43JKNpI5bbnNFRgbPLyNrLjvmuW9uFvRHz1HqzkY700rdAOdKVLZBJgNO/JkZckfAzTvSraTWL14XmkVI4jIzLGz4A+B/wA6UoWWHbjOeMAKv+woU6pLas4ie4hVyN2wld2OmcV6kIxiqRm7Nsvhy2nWJUvpLedtxMFzEqybQOoUMeT2BI71OHRLZzbJuvUuZZvLFszxPIUx+/jAXHznishalrlC6ghV5bzPpnNMtH1WKFsNbkqepLAVT0uxLb6PoGl+DbKVi5uJJYgcZ2gBvfBBPFMr3wpo6wnCOrBcjD5JpVpniyyRBCVeIbcAqdwH2xVN7r+nopf9XMZDwA/Qn7ZrJW32aN0tIxc/mXP66yJzHtZVU9M9qw4hv5ISirIVJwUzw3/CK2dnLH+suWlbYGkC7j265NZm/mlQuIiqbXbJzwQDgYHzisflryiY3WyVjFcwTGeJo42Vck4BbPTjt0OftWhvtcsrbQE06C4uI5BtBm24B6k7cexrL20kgmkkRZ36FgCQDx09+9GSx+dAH2R7BkgHsfj68ZrkjKUdIqrHOnCfTbWzktL0G6kZjJBLIFAQDIOMccZOD+K32jagt8hmMeyEkLGWYAuQPUce1fKNqzJG8iByowF6b8dj8fWtTpF1a2SQ3Mr7mOdsYbC25OchQOxrfim+hNUb2UhQDggfNQDoelZgeKrd2aPZJtXJySBTG1vRNb+ajYDH05xn5rrTT0SxlKsTjDAGoGGJAMIKDjl9XJ6VfPNuQFeg6mqpiKnggd/UMfSpLZWoGd2fvQ7yE96q8xwcgn80UIMa0gJ9JIHxUDaRBTtJyKoFwxGO9WRSvnByBTpjImJAetdBIPp6V2R937UNQ2zHlUP5osRGYSA5GT9BVG9s8gj6imVulyw9MeSeODRAs7kg74QP/KjJBQsjlwPf5omOf4q8WoRgJI1/FMIbGKRQRCoBHX3qXJDSFbTA/wAwryyccEU3ls7aJRuG4+6jpVUhjGFWNBjvjk0WgaBFc445ru5vaisq7Dagx7YooQw4H8L+lKxUfDWjilIRv24J2r29zSKQmJzGAQwbaRnrTu1bdIN3AGMge9WS20HnGWRPMdud+Oce1ePF4ujYUu5Myls8Hgk5x8050uHdLJIuZTtxt4qiS2Etww9SxggEDjf/APlApqd5ZSzrZHknLsJNpwOCOldPA1KVgaJluCmP07A9eTil76ZdTXG7aMk5AwTx37Uhm1a+DHdGgP8AikZv9aiNX1BwG3ICowpJJwPYc132hJeza20Dx2kkbo25yctjiuW9qQdpLrn+7Fn/AFrJLcX7xjLwFR0BUkD6A9Kg17qEDKd0A9iq4NDkn2TW9H0KCxtSD511eqAPViBQB9yaX509Glc30pWFgCskYBP9ay0XiS6t9y3r+agACqgxjr847mgLvUTM9xKpO2QbuR/ioTjYNSNjC4e2MykfxCxyeO9S0nTba/upCYHlna5kCqrBc9wPml/hxJX0KPej8yvgkHGKKstVOl3V08TMHjuG2sADgFRnGabjGT2TtI0sPhmNAsrafGYm6SNdZU9gMqTk/HWn+keC4JWMUllaIqOQRvZhkdf5qzVjrMzRyXjSXGBhT/E2k/HBxjmtn4b1omGNMpaxEErkluM88D80pQglqgg5X0D694R07T7UyLBCwwSVG9T/AENfPdd8m3VI4ICiGMFFTPQ8HJreeINcMzSQPIZCchWU8Yx7VkGsX1d7eJDP/CiJZYUDEjIyce3IqHBYa7KcrkZ+2aaa5XcRHng5J6fX3rW6Tfi4kNvbKqxKBsXGD81Oy8By3MqlBeccgtIgHcf3frROoeDG0OJ5nu7mMMuCySK2Mn229qzhCcWD6sMAlA5VvxU0WVjgRsftWbsfEIghnsbhyLm3xGABywAxn/M/eltvrV0t1J5czlZGHJ7jNaS5khKJuUtpiu7YMdeeKJWCcqVMYA9yayQ8dW0LQxrbyy8nzCx24HxVEfj299Ze2h2KTs255Hbp14o+5Do1qWjl23YGPap+SIjjIzWPi8evI0ga0UgZ2lW2446HNGXfiW2ewEttL/3DBcow5Qnr9aFyr2TRp8A/t6d6mFTHU/esxaa6ZLiOPYNrqGLDkjj/AHpxFOZo1kT1I3Q1pFqXQhvbTeSOoouO5DqdzFT2pDvcdAfzVkdzKARtJzQ4jTHIW3YgnJYdycVG8uzGAFYgdhSvfMThsrXVs3nyRIcilQ79BkV+wfJIx8mrGlSU70jBPf5oI6XOvWVatjSaBQBIOe+2nrwLZekywtxgUR/aPyPzQRt2l5d8/PSvfoI//uqdBs+PBUQsVfLE+o7u1UXOpG1ilKpE5CZUMOOeB0q+VVDZwNxPWg9etVltopLQySyyjZJHgL05yBXnfHSc7ZqwpHadVJIKFQAuOvel11tGoSKmDmLJ2nPOKvtw8cflyH1jHGOMY+farZrbTobMStdZvN7fwolIwnbPb8mr4I/yCfQruYHaJHC8qOTQscZ4IxtJx1o4So+RFbs4PyTn7VOOSBAPMtWXvxXbS9iyZXGrogU9f8xXJgZCgGOOvNOtOs4NSLi3RXKD1AjGB96pv4tK099lyVdyuSkOTj6k4xV4KrsjK9GYuw0rt5alvUMYGT+KtFvKtmZGjKhI9r7uCrb+461q9HgtbppLxbqazjACxwwKAVPc5IPHH1NZnVZJf110JJ/1Egcq0hA9WDjOftWTSs2TtUONCvydQt4pHco0JXG7ucAHn/nFFrc6ULm8e/nZSbnciKp5UquTWasiSySqxDp3qTEmduMjPQn4H+1VlsHCo2bO38RaLHCYN07RucsRFnnt3oyPxjpUW1InvGCg43RAY/OaxsAkMYDjIZuvPJqEsTuZRHGxyAMYz3p5S9GdK9Gl1jxD5c0iRbCGUFSByvuD9jTIXMka6bdW7FDOqqxRiMAqD2+RWDuVlluZZZDhgozu65xjgfamkGqXL2Ef8RWeBkEW5QQgKsO1VlaBx2fV/DPiC6t55v8AthP6sdTvOO9B+I/ElzqQmjaAIpUjvhRn6183k1vVY9jedF17RCgb/XLq7dfMbawQbiD+7HPTtSUv2sK1SDvEtwYtfmdkHmHa42/zHbj/AEqy0vPMQBihIHPQ/wDP/VL/ABVcxX2ptc225o3RQW245xyKn4be0trgz3cdw+0lUji25JI7g+1cfJBOTorwXzWkLOYo5HQH1sD0wTxVbacNigmXd2KtwKbn1TfwdCupyOATIytg84IHH/5RGLlImeTw5cpGilpGUvuUYzk54/8AVSuOa8iy/oy8iyxKd4IO0llYgZFVidhETlvVgtnjn4p7rMseoWLLYWIjFvKN5M5fJK5yB34/ypfbWUahfNQySkdc8fb+lVJqK2FWhhpd5Ko2QtkShQxYYI/4K+h2ak20ZYGMFeF/2r54DFEqhuWyMAD/AFp1Z67c2kYjCpIoYY45x0quPnjF7JcTSXep6fZSCO5uPX12gEmrbjXNOsdN/tFHEsZO1Qp5Y+3xWBvZZLqaR55Xy67FBHQe2aBukeNI0ky8Ockrng46mn+RbaQJD9vHE8t0zeVEqdk5/wA/etho3izTbh4YIiyySrltw9KN/dya+TLahgu1gozu4HUe9EQKnl43nk5AYc/WkuX2Po+6LMrKcnoORVKFWfBwcCsNb+MEESJPbyGRU/cp/djvVZ8aGO2kYwhJcjZk8HnkH5rXOC8gb6ePb1cfQUG08KsVMoyDjrWGg8aXLlzNFFKf5fURtH+tKJtYnkld2HLMSfSe9J80UFC2XC4CFm/vEjpVUEwWaRnVXCjADLu4qV3IBCiAhegACnOAPeo2drNqDmC1hMsoGBs4x9zx+a8+FmhdHNbSyqkkMqgkE7fWvX2JB/rVltqttZQrDaaTayXCLiS5lXezNnk+rp9AO1XW/h+YcXd3BbsoyQHLMAPhQQD9aS2xGZWXkFzg47Zrs4YShbaFqToaz+INVmGXmRAg9CgAA/GMY5Bprb+N9XUJFeW1ndxAABZEBwPbkGsrcsAq/wDmKtLD2rbIdDjWfEljexzSWmnRaYykJm2jG6QEc7sED3xxWVa8RWPkwKzn/wDpMd7H7dB+KuS1ub2+ltbVvQfU+44UAcAn84+9ObLw5EhDSpPOw5LftX8DJrVJyRnaTFNo8rzwyS3EyoysJPLYgkcntQGoqFu59oYL/KCee3Wtc+kjzUaOMW6gekbeGI+p60t1vw3cWlnLqEksRjA5RM5GSOfz+KiUGiozTFGlqzkogLEk8AZ7U20hd1ztub6O0XC+qRCwx9hSayJEb7cHDZIFHOxF06nKhcA4qF2aS6o21tpy8yRa5pV1EuN6KWSQj2UMoyx5wKS3mrZuXhjiSO12kMsh/iScdOnH9KTzu6Ijp+9WG3NOtN8LJKm+e5WaVV3OiSgBevU5ya2i5SRg1FOxJrVwblLaQW6woUIQBQOM/FG2Vulxp1lDbQl55JghVTzIckAewoq68ONeRu1nPGzwISVzkv8AAxkUotmdtPKr0WRXPsOTUO4l3Y8u9KSwjUaja3ME27i2lHrI459sfNJNQjtYrWZl9MhcooCgqQOxPv8A85q60WO9byr2/EKRn0hmOWB69TijrnRYruKaK2vYz5IZ1QnIYkDjPuf/AFRJCWgCaCPTGiV5DJHLEj5ZccmorISiyW0sMLqxeNmOHJA4C4Gd2enziuaiBdw2G8hSLcIMkZJH39qL0/QtVENtfRWsiwRTq3mjgLg9RXNNLMrSLopfF8uMSa02ThfVLz3PepXU+vQo8GoXGpQo65xOZduM8kgnkfHerJtZ1Z5N731wzKW2kOeM+xo6bTta8RadCIPNunQnJaXJHJ9zWl0hsz9jeR27ubgreQI4HlBjGr46HgZxj/OmKa7pYUAeHLMkDALTyZ/PFD2Ni2lTXaX1ktxNEATGZOG6+3XB+exHNV/2v5ySRppljEXGEkWPlW7dTihNPsmWXaLI76yuLmRv0Rs4lKqqQvuK8c8sec9avTUdNVUit1uJdynJlQe/X0k5P3A6VXc6fdWWozwSXMK3RQOwB/aAM4PUfirksWutPfVNQu1jliUBUYlWODjsMd8Y49+cUsY9sfeyywltJruNMBF4EnmMyKp9iSDj6itlo1pot5ZX5Okx3Eluu5JLa5aSJh3ZiTkAfA7Vm420+0ubR7aOO5uHcFoBb/wCMcZ7nPOfY0Rrb6fd6rLbaYQ0OwMzLEURCeGwqHoDnjHWhxiukFNgk1lZSM7bdkUaBjJEcDnoDntnpnFKJLWWJz+mSRgRknuB0z+eKPZIZ4biCO48s2hzIxDKsmMkAAe/GMjiq5r6zuZLW4iZ33kFo3VgU28DJXPB55HTHvQ4RYsRekk8YTzZEZHYqoD5O4DkfHUcVXdhw3QjgbuM4+tNdWe2vJVuNOS/Qx329Q0TlthA9QJJ9WQc55Ppoq3nv7eSZbWK9/S7+XiRx5gPQsCcD2OPxULjV2h4mXsDIXdtvGM8qcH70SZWycE47cU+1X+0JrUqbeZFP7oyFJ4+AOPz3rKkygkbGH2FZTq9ConI6CVXzncOQegovS5ZI74RwOirLtjIblc84ODSiPKTMhU8dQe1VahKVkUKeCoJpQTUlRrFLybTxBa30Mr2cuqWcpC+Z/BXjv6clu1Zi0b+GxPBLZOfpTDR9M0+40y3nuGuTJK7riORQBg+2PY5o9dB0x1dgbvcpAKmcADOc8lf8J/yrujFuPZm2lIz9ywMYwc8irDIoOCw/pT6DQNIl24a72sxGfOHHA5xt+QPiojRNKEcjEXQeNQxUz5zyBwQvzR9bDNGeA3aiEEvlLK2GkHOMCtRoOnWQhuribxMtqyJlFOwmTjIA5659hVB0nSVIXy52zjA/VHGD06D2x/X25R+JbW0szafoQyiSHe+ZC/OcdaJppd0EXFvo8l9Ot4spkRy53HzDgA/XtTDUNblnuzYDaLeaER7j0yevPcDI/FZWEjzV8wsV+tOLqwuYtL07Vly8MkrIQBwm1sc/WoUnVPZckrtBJ0dtOlCtcozk5UjYwJ+qsec+9Sn0W9mla4u2nTcdzSNG2PqSaud/M3xkR7wMrg8rz161O9eVZjICQjqcrk4z3xn80015IdgF3GiW6slwrBv7x2jjvkmnFne2uhafJ/aGiW1w9zH5cUwnDbGA5bCk88igVhhj1HUEOxo4niKKeerDP8AnSvWNVa+dYfJWFIWO1QxJzwDnP0pPqilpl9tqd1HBM9tIykOsgC5JG05/FFyW1mkYzJMImwcI2f9Ril2jSSpK6W5G+S3lRgQeQRgivfrYwqrLI++NthXYCFUDGR7/SlbobVsZW84tLnz7VzC8Y3rJndkr+3IP+KgVvr7V7y5nuJ99xNudnJCBmHrPT6UZpltBf2sK3l7FbLNE4eTqUxMvb3wScewoebS2tdUht7GY38LjJkihZQM5GDkduD96TBaDZ5LXzwIbeEN/K2M/OMU807xOYLCLRLz9NFZq7SGQrhySMjpzjmkWn+HPEhlt5v7NdkjYELJIqgj7ngda3Vh4UsTHZXWoJ/38UIV9mCmcY6HIJ560Vew6A0urBxuRxIucZVmIJ/FSGtXGk2/6/RWZZF4llaMtGqdzlh746Uyg8IaFBKskME+5W3A+cwwfp0pjNpFvcRGG4a5lidSrK9w2CD8VTbkqEkkz5ffXEc13bSNcwLLO26bEuRkg+o/BwKe2tjr08BeRILZiSFX9G7Ejsc5xyK11t4c0a1AEen2uR0ZogzZ+rZpoPLHUZpRi0qBtHzK10PXpLlBd20QRJtxmDKpI46Dk/PP+tNLnwzq90Tu1K3YOpRg9uwAB9sdTW7DY6en6179xwcsfYVSQrMPa+BbaOaOa51CVmKhbhFj9Mvvg5yOAKb2HhXRbJ5zGk7CYEFXY7VHx3++afySRxfvdR8AZNAz6kqgiJfV7nn/ANCjQbKoNL0SygdUsrVIzjcXiLbse5bNTbU7WFQLdUwOOEKj+lLrq4kcgvuLHoW5Apfd3UcUed2XHbHWpcklYJewy915xnY4z32bsUkvL1rht8zBx1wx6UM87Hd6utUlye4P1FcUuVtjyDTelCuGDA9eeMUE08TMS0YyTk0JOs/BRQfgUNi6/wDrapyZLkUBJrmXzGEiKDtz0B+M96E1uyeBVlck+rH7s4+K+kRaKPLCCYYBzlYzSjxZ4eUaHdXEbSvNFiTkAAgYzx9M10Q45Jl6RhdJ1ibTJD5aJJGxy6SDIJ9/j60/tvEk88WVsLUxk8qSSMg554rGsD259q3EHhzw6ltEbrXLlZSgLomMK2OQK6FJobSA5/FdxbXOV0+yWQerfgk/85NVr4xuFjKLYWIXGMBGA/zpvDp/gq1ilE129079HkcqycdscfmlWv2/h26eFtJnhsgg2vlXYP7H60OUiUkVt4xuSDtsbFTyc+Wep+9I7y+mvpTJOxZugwMAf7fSiP0emx8yaoz47RwEfgk0x0y90jTSzRwQXbNghru38zZgdBzjn6Um2+yqS6EUTAE/StPpUVzceHBaw4mLOWWONNzr2I6jjoTwe1Z3UZYZ7ppYI1jV8sVUEAEkngdh8U/8Ma1NZJEturGSPf6hGZP3AD9o+lJA9nDpeq2NldXdxptwsyEnzmz6E6nIzjH+9AT6ub22NtJbqpLgiQOfSRnPHzX0SC71XVrOWJm2xSIY3E1uE4IweOtJYv8A427PqZUf4Ywf9af+CL5TpD63rlvZzvctdwQiyMEeA7gqxGO3AP4omPTtZNt+mXw7pXkkYxKRlvcnnk0w0bwnYaVdpdwvM9wi43uRjpg8YrRKcDls/enTFaPnlr4J1mPVhek6dboZCxiVsqATnaFA6dsU0bwBY3FzLc3UsoeVyxS2wiKT1wCOK2SsAcjAqQce4oxDIQ6P4S0vSZ0uLSGZpkztkml3EZGDxgCnwWT+/tz1CjFTDj3rhfmmo0TbObM8udx7VIYAwFFR3V7f8U6Anu+K5ljXgwPTmu5AGScUwOYz161JUZhkDj3qBuFX9qg/Lc1TJcGQ+psn47UrAveSKPknefZeF/PehLi7YgjIUey8Cqppxn09+tAO7SOd2AKTY6LGkLHljUJF2IWzz2zXN4QHhT96HmlBGWOE/wAVSxkJGCqXdi2O3Wkc8nnTGQjHbHxRN9d7jtjzgfzKcUDJ2zkbumDXLyzvSEyJBxnIqOMVI5wRUOQehNczJO170+1eJJ/lI+te9PuaViNw0TsOZGT75oS40lLlWWW7uGDDBAcCmwVc9BXZABjAxXq5qzXFmS/6E0YnIilH0NT/AOhtKzlkmOfeWtMWY8EmvDnrTpiszQ8EaGvWKQ/HmE1Yng3QAeLMsfl2rRbQDwKngHrRgFiBfCmhr00yEn3LMf8AWu/9K6MTn+zofwafYFep4oTbE0fhvR4zldNt/umf86OttPtbYH9PbRRf+CBf8qLFep0IiFArv3P5rpqI60ASGK9gdhXRU8cUAQwa7gVKomgD1dGa4tdbgcUAdAzyWwO9e3opyMt/So1w9KAJGVz09I9hVbHPJrhrknCjFIDjOAOTihppdwwhx8+9SmAxnHNDP0oGVMz7sbs1W5c9v61ZgHqKrcDPSpGVlj0xz8c0t1OfBG7eSB02mjV/dnvVjgFGJAJx3qJRtUBm3uggUsoXcdo3Lx/+0VE0MoAUgHOK7dWsMm4umSG45PFA26hGIUYAPFcso0AxeNP5ftzVRhz7j2qiB2aRgzEgA4BPxR6E+U+D0QkfgVnjZVJgjWr4z2+tc8tfn8VdKx3Lz/Jn+lTUkqPpRiLBH//Z"/>
          <p:cNvSpPr>
            <a:spLocks noChangeAspect="1" noChangeArrowheads="1"/>
          </p:cNvSpPr>
          <p:nvPr/>
        </p:nvSpPr>
        <p:spPr bwMode="auto">
          <a:xfrm>
            <a:off x="155575" y="-479425"/>
            <a:ext cx="1933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LAQoDASIAAhEBAxEB/8QAHAAAAgMBAQEBAAAAAAAAAAAABAUCAwYBAAcI/8QAOhAAAgEDAwIFAwIDBwQDAQAAAQIDAAQRBRIhMUEGEyJRYXGBkRQyI0KhFVJiscHR8BYkcuEHU/FD/8QAGQEAAwEBAQAAAAAAAAAAAAAAAAECAwQF/8QAJBEAAgICAgICAgMAAAAAAAAAAAECERIhAzFBUQQTFCIjYXH/2gAMAwEAAhEDEQA/ANytvuBzUZtPcgMHAFA3+qiziVom3swyoAzkY6/Sr9PuGkhPmSMXbBw/Az8V0WcZB7F153g/eqJIZEHqyRijZ7jyI2kdtqjrSDVtYWVEihfac7iHTIYj9oOegzTcq7CjzXuZWixhh0GM/wBKi2oCOHzZBs9WNpOTSTULliBMDHbspGVTgs3cZ+lBXmqGaaMEKgC4yp7cdKyfMkPE0sOqh5MElfgcg/7UyW5DY4waxds7M0ahQZcFfQud/Q4+mO/xRn66Z5zBgjackqSewx9BVLl9io1fnZHWoM6nrzSq1u439DTevp6j1PxRbRsOdwxjOc1qpJioubYagQleFrcFQQpINWRWUp/cpp2FFbRJVTQfFMltGQZPNS8gY6UrHQqEJzxViW7EjmmS2wzyKuSFFOf6UWFAsNoeC3SiVhA4HSrgg96mkQJ/dUgQWMdKtEAHJ6VBeDzUmkIHHSgCXloBUN4B4FVmcY61RJOM8GgA5Z8DFXJMu0560mMxzU1uGwOaeIrHBuE24rn6hMUna5+a4bg460YhY589T0OKgZAe+aTi6IPWprdH3oxCxhISeVP2qku4OCD+KqjnPc1abgY6AmihHY2fvUZCS3J4rqZY4okRJtJbmiwAjORzg139Q3salIsLE4HA+apxH80AZDTNXBgCSctGAATyQc5A+hNUyXrvL5sdy7oWzvU8svJwPzWTt9RO/wAzgnoFz2+lFDUJW6yIxB4zyc98VwfbqjajXyat51sfPbepVkeNTikMepeTO0okLJhghA4OffvSpLoNuUkEFhkH9wrkE6yRCPBxgEAtjsc0nyNioLur03cTNMFMkh3OCOT0H+gpfGXkuFXJBVjwTjIrmACVYjPcL2H/ADtU7e1u7gRywWc8nqwGCEgfeoblJ3QyV7fYaNov2qMAhsfbFEWl3I0XrcAZGeOvvQw0DUWuVY2j7R1ztUZ+5pnHo14yENAACcgecg7/APlVYz9BonFdIkrNJPEGUghSu4gnJpraatLdXDxZDKSAHAwoH0x1zilk2iX8keFhwx7pIgOPzVa6VqkJ/hWMhyCp2sp4Pfg9a0WaFpn0y1kVIlR3Usijdz0+tEyTLFC0pACKpYn4FfLvO1LS5VnMUykt6nkUj5BOfxRVz4vupLCS1hgyDGRJIVzknOT+eKtfIXUkKjfQ6ja3LNHFIGKoHbHZT3q4AMuV5yM5r40NUuEQQecsfmDBVXxjHY4r6Xa6mI9DS8uXxgAZXkZ6DgdPvV8fLkgaHJGBXkBY8KaWaPfXWoIl08cMVs8YK7ZN7Mc8nA4H/um6b3/aa1TTJLf0zYya7kQRtvUZI4qUczrwwFcnlVgfSNx4zQAu8w+9eeXCYB60JcyFZCQCq/NU/qNxGelVQFxkGSCagWxznH1qZ/TsmSTn4qpoweh4+TQIreYZ61Dzz71YREOozVUiqR6RVAS8wnvXVdj3qoBqtSNiOBzTEQZznrXlkIPWuvbufrVYgcHmkAXFL80Qr57UPbR7SN3NMY0T2pMDkLkNnFE+Y2Mgce1ROxBworsb4qRlawtIx4xUv0h96I38da55nzQI/PlsuZiBxgcZNXxs3mso3EKe/Ar09v5sa3FurlM+vdjK/ioJlMZ5KtzzzivLuzcsVlRAesuP3A/WuW9w43JKNpI5bbnNFRgbPLyNrLjvmuW9uFvRHz1HqzkY700rdAOdKVLZBJgNO/JkZckfAzTvSraTWL14XmkVI4jIzLGz4A+B/wA6UoWWHbjOeMAKv+woU6pLas4ie4hVyN2wld2OmcV6kIxiqRm7Nsvhy2nWJUvpLedtxMFzEqybQOoUMeT2BI71OHRLZzbJuvUuZZvLFszxPIUx+/jAXHznishalrlC6ghV5bzPpnNMtH1WKFsNbkqepLAVT0uxLb6PoGl+DbKVi5uJJYgcZ2gBvfBBPFMr3wpo6wnCOrBcjD5JpVpniyyRBCVeIbcAqdwH2xVN7r+nopf9XMZDwA/Qn7ZrJW32aN0tIxc/mXP66yJzHtZVU9M9qw4hv5ISirIVJwUzw3/CK2dnLH+suWlbYGkC7j265NZm/mlQuIiqbXbJzwQDgYHzisflryiY3WyVjFcwTGeJo42Vck4BbPTjt0OftWhvtcsrbQE06C4uI5BtBm24B6k7cexrL20kgmkkRZ36FgCQDx09+9GSx+dAH2R7BkgHsfj68ZrkjKUdIqrHOnCfTbWzktL0G6kZjJBLIFAQDIOMccZOD+K32jagt8hmMeyEkLGWYAuQPUce1fKNqzJG8iByowF6b8dj8fWtTpF1a2SQ3Mr7mOdsYbC25OchQOxrfim+hNUb2UhQDggfNQDoelZgeKrd2aPZJtXJySBTG1vRNb+ajYDH05xn5rrTT0SxlKsTjDAGoGGJAMIKDjl9XJ6VfPNuQFeg6mqpiKnggd/UMfSpLZWoGd2fvQ7yE96q8xwcgn80UIMa0gJ9JIHxUDaRBTtJyKoFwxGO9WRSvnByBTpjImJAetdBIPp6V2R937UNQ2zHlUP5osRGYSA5GT9BVG9s8gj6imVulyw9MeSeODRAs7kg74QP/KjJBQsjlwPf5omOf4q8WoRgJI1/FMIbGKRQRCoBHX3qXJDSFbTA/wAwryyccEU3ls7aJRuG4+6jpVUhjGFWNBjvjk0WgaBFc445ru5vaisq7Dagx7YooQw4H8L+lKxUfDWjilIRv24J2r29zSKQmJzGAQwbaRnrTu1bdIN3AGMge9WS20HnGWRPMdud+Oce1ePF4ujYUu5Myls8Hgk5x8050uHdLJIuZTtxt4qiS2Etww9SxggEDjf/APlApqd5ZSzrZHknLsJNpwOCOldPA1KVgaJluCmP07A9eTil76ZdTXG7aMk5AwTx37Uhm1a+DHdGgP8AikZv9aiNX1BwG3ICowpJJwPYc132hJeza20Dx2kkbo25yctjiuW9qQdpLrn+7Fn/AFrJLcX7xjLwFR0BUkD6A9Kg17qEDKd0A9iq4NDkn2TW9H0KCxtSD511eqAPViBQB9yaX509Glc30pWFgCskYBP9ay0XiS6t9y3r+agACqgxjr847mgLvUTM9xKpO2QbuR/ioTjYNSNjC4e2MykfxCxyeO9S0nTba/upCYHlna5kCqrBc9wPml/hxJX0KPej8yvgkHGKKstVOl3V08TMHjuG2sADgFRnGabjGT2TtI0sPhmNAsrafGYm6SNdZU9gMqTk/HWn+keC4JWMUllaIqOQRvZhkdf5qzVjrMzRyXjSXGBhT/E2k/HBxjmtn4b1omGNMpaxEErkluM88D80pQglqgg5X0D694R07T7UyLBCwwSVG9T/AENfPdd8m3VI4ICiGMFFTPQ8HJreeINcMzSQPIZCchWU8Yx7VkGsX1d7eJDP/CiJZYUDEjIyce3IqHBYa7KcrkZ+2aaa5XcRHng5J6fX3rW6Tfi4kNvbKqxKBsXGD81Oy8By3MqlBeccgtIgHcf3frROoeDG0OJ5nu7mMMuCySK2Mn229qzhCcWD6sMAlA5VvxU0WVjgRsftWbsfEIghnsbhyLm3xGABywAxn/M/eltvrV0t1J5czlZGHJ7jNaS5khKJuUtpiu7YMdeeKJWCcqVMYA9yayQ8dW0LQxrbyy8nzCx24HxVEfj299Ze2h2KTs255Hbp14o+5Do1qWjl23YGPap+SIjjIzWPi8evI0ga0UgZ2lW2446HNGXfiW2ewEttL/3DBcow5Qnr9aFyr2TRp8A/t6d6mFTHU/esxaa6ZLiOPYNrqGLDkjj/AHpxFOZo1kT1I3Q1pFqXQhvbTeSOoouO5DqdzFT2pDvcdAfzVkdzKARtJzQ4jTHIW3YgnJYdycVG8uzGAFYgdhSvfMThsrXVs3nyRIcilQ79BkV+wfJIx8mrGlSU70jBPf5oI6XOvWVatjSaBQBIOe+2nrwLZekywtxgUR/aPyPzQRt2l5d8/PSvfoI//uqdBs+PBUQsVfLE+o7u1UXOpG1ilKpE5CZUMOOeB0q+VVDZwNxPWg9etVltopLQySyyjZJHgL05yBXnfHSc7ZqwpHadVJIKFQAuOvel11tGoSKmDmLJ2nPOKvtw8cflyH1jHGOMY+farZrbTobMStdZvN7fwolIwnbPb8mr4I/yCfQruYHaJHC8qOTQscZ4IxtJx1o4So+RFbs4PyTn7VOOSBAPMtWXvxXbS9iyZXGrogU9f8xXJgZCgGOOvNOtOs4NSLi3RXKD1AjGB96pv4tK099lyVdyuSkOTj6k4xV4KrsjK9GYuw0rt5alvUMYGT+KtFvKtmZGjKhI9r7uCrb+461q9HgtbppLxbqazjACxwwKAVPc5IPHH1NZnVZJf110JJ/1Egcq0hA9WDjOftWTSs2TtUONCvydQt4pHco0JXG7ucAHn/nFFrc6ULm8e/nZSbnciKp5UquTWasiSySqxDp3qTEmduMjPQn4H+1VlsHCo2bO38RaLHCYN07RucsRFnnt3oyPxjpUW1InvGCg43RAY/OaxsAkMYDjIZuvPJqEsTuZRHGxyAMYz3p5S9GdK9Gl1jxD5c0iRbCGUFSByvuD9jTIXMka6bdW7FDOqqxRiMAqD2+RWDuVlluZZZDhgozu65xjgfamkGqXL2Ef8RWeBkEW5QQgKsO1VlaBx2fV/DPiC6t55v8AthP6sdTvOO9B+I/ElzqQmjaAIpUjvhRn6183k1vVY9jedF17RCgb/XLq7dfMbawQbiD+7HPTtSUv2sK1SDvEtwYtfmdkHmHa42/zHbj/AEqy0vPMQBihIHPQ/wDP/VL/ABVcxX2ptc225o3RQW245xyKn4be0trgz3cdw+0lUji25JI7g+1cfJBOTorwXzWkLOYo5HQH1sD0wTxVbacNigmXd2KtwKbn1TfwdCupyOATIytg84IHH/5RGLlImeTw5cpGilpGUvuUYzk54/8AVSuOa8iy/oy8iyxKd4IO0llYgZFVidhETlvVgtnjn4p7rMseoWLLYWIjFvKN5M5fJK5yB34/ypfbWUahfNQySkdc8fb+lVJqK2FWhhpd5Ko2QtkShQxYYI/4K+h2ak20ZYGMFeF/2r54DFEqhuWyMAD/AFp1Z67c2kYjCpIoYY45x0quPnjF7JcTSXep6fZSCO5uPX12gEmrbjXNOsdN/tFHEsZO1Qp5Y+3xWBvZZLqaR55Xy67FBHQe2aBukeNI0ky8Ockrng46mn+RbaQJD9vHE8t0zeVEqdk5/wA/etho3izTbh4YIiyySrltw9KN/dya+TLahgu1gozu4HUe9EQKnl43nk5AYc/WkuX2Po+6LMrKcnoORVKFWfBwcCsNb+MEESJPbyGRU/cp/djvVZ8aGO2kYwhJcjZk8HnkH5rXOC8gb6ePb1cfQUG08KsVMoyDjrWGg8aXLlzNFFKf5fURtH+tKJtYnkld2HLMSfSe9J80UFC2XC4CFm/vEjpVUEwWaRnVXCjADLu4qV3IBCiAhegACnOAPeo2drNqDmC1hMsoGBs4x9zx+a8+FmhdHNbSyqkkMqgkE7fWvX2JB/rVltqttZQrDaaTayXCLiS5lXezNnk+rp9AO1XW/h+YcXd3BbsoyQHLMAPhQQD9aS2xGZWXkFzg47Zrs4YShbaFqToaz+INVmGXmRAg9CgAA/GMY5Bprb+N9XUJFeW1ndxAABZEBwPbkGsrcsAq/wDmKtLD2rbIdDjWfEljexzSWmnRaYykJm2jG6QEc7sED3xxWVa8RWPkwKzn/wDpMd7H7dB+KuS1ub2+ltbVvQfU+44UAcAn84+9ObLw5EhDSpPOw5LftX8DJrVJyRnaTFNo8rzwyS3EyoysJPLYgkcntQGoqFu59oYL/KCee3Wtc+kjzUaOMW6gekbeGI+p60t1vw3cWlnLqEksRjA5RM5GSOfz+KiUGiozTFGlqzkogLEk8AZ7U20hd1ztub6O0XC+qRCwx9hSayJEb7cHDZIFHOxF06nKhcA4qF2aS6o21tpy8yRa5pV1EuN6KWSQj2UMoyx5wKS3mrZuXhjiSO12kMsh/iScdOnH9KTzu6Ijp+9WG3NOtN8LJKm+e5WaVV3OiSgBevU5ya2i5SRg1FOxJrVwblLaQW6woUIQBQOM/FG2Vulxp1lDbQl55JghVTzIckAewoq68ONeRu1nPGzwISVzkv8AAxkUotmdtPKr0WRXPsOTUO4l3Y8u9KSwjUaja3ME27i2lHrI459sfNJNQjtYrWZl9MhcooCgqQOxPv8A85q60WO9byr2/EKRn0hmOWB69TijrnRYruKaK2vYz5IZ1QnIYkDjPuf/AFRJCWgCaCPTGiV5DJHLEj5ZccmorISiyW0sMLqxeNmOHJA4C4Gd2enziuaiBdw2G8hSLcIMkZJH39qL0/QtVENtfRWsiwRTq3mjgLg9RXNNLMrSLopfF8uMSa02ThfVLz3PepXU+vQo8GoXGpQo65xOZduM8kgnkfHerJtZ1Z5N731wzKW2kOeM+xo6bTta8RadCIPNunQnJaXJHJ9zWl0hsz9jeR27ubgreQI4HlBjGr46HgZxj/OmKa7pYUAeHLMkDALTyZ/PFD2Ni2lTXaX1ktxNEATGZOG6+3XB+exHNV/2v5ySRppljEXGEkWPlW7dTihNPsmWXaLI76yuLmRv0Rs4lKqqQvuK8c8sec9avTUdNVUit1uJdynJlQe/X0k5P3A6VXc6fdWWozwSXMK3RQOwB/aAM4PUfirksWutPfVNQu1jliUBUYlWODjsMd8Y49+cUsY9sfeyywltJruNMBF4EnmMyKp9iSDj6itlo1pot5ZX5Okx3Eluu5JLa5aSJh3ZiTkAfA7Vm420+0ubR7aOO5uHcFoBb/wCMcZ7nPOfY0Rrb6fd6rLbaYQ0OwMzLEURCeGwqHoDnjHWhxiukFNgk1lZSM7bdkUaBjJEcDnoDntnpnFKJLWWJz+mSRgRknuB0z+eKPZIZ4biCO48s2hzIxDKsmMkAAe/GMjiq5r6zuZLW4iZ33kFo3VgU28DJXPB55HTHvQ4RYsRekk8YTzZEZHYqoD5O4DkfHUcVXdhw3QjgbuM4+tNdWe2vJVuNOS/Qx329Q0TlthA9QJJ9WQc55Ppoq3nv7eSZbWK9/S7+XiRx5gPQsCcD2OPxULjV2h4mXsDIXdtvGM8qcH70SZWycE47cU+1X+0JrUqbeZFP7oyFJ4+AOPz3rKkygkbGH2FZTq9ConI6CVXzncOQegovS5ZI74RwOirLtjIblc84ODSiPKTMhU8dQe1VahKVkUKeCoJpQTUlRrFLybTxBa30Mr2cuqWcpC+Z/BXjv6clu1Zi0b+GxPBLZOfpTDR9M0+40y3nuGuTJK7riORQBg+2PY5o9dB0x1dgbvcpAKmcADOc8lf8J/yrujFuPZm2lIz9ywMYwc8irDIoOCw/pT6DQNIl24a72sxGfOHHA5xt+QPiojRNKEcjEXQeNQxUz5zyBwQvzR9bDNGeA3aiEEvlLK2GkHOMCtRoOnWQhuribxMtqyJlFOwmTjIA5659hVB0nSVIXy52zjA/VHGD06D2x/X25R+JbW0szafoQyiSHe+ZC/OcdaJppd0EXFvo8l9Ot4spkRy53HzDgA/XtTDUNblnuzYDaLeaER7j0yevPcDI/FZWEjzV8wsV+tOLqwuYtL07Vly8MkrIQBwm1sc/WoUnVPZckrtBJ0dtOlCtcozk5UjYwJ+qsec+9Sn0W9mla4u2nTcdzSNG2PqSaud/M3xkR7wMrg8rz161O9eVZjICQjqcrk4z3xn80015IdgF3GiW6slwrBv7x2jjvkmnFne2uhafJ/aGiW1w9zH5cUwnDbGA5bCk88igVhhj1HUEOxo4niKKeerDP8AnSvWNVa+dYfJWFIWO1QxJzwDnP0pPqilpl9tqd1HBM9tIykOsgC5JG05/FFyW1mkYzJMImwcI2f9Ril2jSSpK6W5G+S3lRgQeQRgivfrYwqrLI++NthXYCFUDGR7/SlbobVsZW84tLnz7VzC8Y3rJndkr+3IP+KgVvr7V7y5nuJ99xNudnJCBmHrPT6UZpltBf2sK3l7FbLNE4eTqUxMvb3wScewoebS2tdUht7GY38LjJkihZQM5GDkduD96TBaDZ5LXzwIbeEN/K2M/OMU807xOYLCLRLz9NFZq7SGQrhySMjpzjmkWn+HPEhlt5v7NdkjYELJIqgj7ngda3Vh4UsTHZXWoJ/38UIV9mCmcY6HIJ560Vew6A0urBxuRxIucZVmIJ/FSGtXGk2/6/RWZZF4llaMtGqdzlh746Uyg8IaFBKskME+5W3A+cwwfp0pjNpFvcRGG4a5lidSrK9w2CD8VTbkqEkkz5ffXEc13bSNcwLLO26bEuRkg+o/BwKe2tjr08BeRILZiSFX9G7Ejsc5xyK11t4c0a1AEen2uR0ZogzZ+rZpoPLHUZpRi0qBtHzK10PXpLlBd20QRJtxmDKpI46Dk/PP+tNLnwzq90Tu1K3YOpRg9uwAB9sdTW7DY6en6179xwcsfYVSQrMPa+BbaOaOa51CVmKhbhFj9Mvvg5yOAKb2HhXRbJ5zGk7CYEFXY7VHx3++afySRxfvdR8AZNAz6kqgiJfV7nn/ANCjQbKoNL0SygdUsrVIzjcXiLbse5bNTbU7WFQLdUwOOEKj+lLrq4kcgvuLHoW5Apfd3UcUed2XHbHWpcklYJewy915xnY4z32bsUkvL1rht8zBx1wx6UM87Hd6utUlye4P1FcUuVtjyDTelCuGDA9eeMUE08TMS0YyTk0JOs/BRQfgUNi6/wDrapyZLkUBJrmXzGEiKDtz0B+M96E1uyeBVlck+rH7s4+K+kRaKPLCCYYBzlYzSjxZ4eUaHdXEbSvNFiTkAAgYzx9M10Q45Jl6RhdJ1ibTJD5aJJGxy6SDIJ9/j60/tvEk88WVsLUxk8qSSMg554rGsD259q3EHhzw6ltEbrXLlZSgLomMK2OQK6FJobSA5/FdxbXOV0+yWQerfgk/85NVr4xuFjKLYWIXGMBGA/zpvDp/gq1ilE129079HkcqycdscfmlWv2/h26eFtJnhsgg2vlXYP7H60OUiUkVt4xuSDtsbFTyc+Wep+9I7y+mvpTJOxZugwMAf7fSiP0emx8yaoz47RwEfgk0x0y90jTSzRwQXbNghru38zZgdBzjn6Um2+yqS6EUTAE/StPpUVzceHBaw4mLOWWONNzr2I6jjoTwe1Z3UZYZ7ppYI1jV8sVUEAEkngdh8U/8Ma1NZJEturGSPf6hGZP3AD9o+lJA9nDpeq2NldXdxptwsyEnzmz6E6nIzjH+9AT6ub22NtJbqpLgiQOfSRnPHzX0SC71XVrOWJm2xSIY3E1uE4IweOtJYv8A427PqZUf4Ywf9af+CL5TpD63rlvZzvctdwQiyMEeA7gqxGO3AP4omPTtZNt+mXw7pXkkYxKRlvcnnk0w0bwnYaVdpdwvM9wi43uRjpg8YrRKcDls/enTFaPnlr4J1mPVhek6dboZCxiVsqATnaFA6dsU0bwBY3FzLc3UsoeVyxS2wiKT1wCOK2SsAcjAqQce4oxDIQ6P4S0vSZ0uLSGZpkztkml3EZGDxgCnwWT+/tz1CjFTDj3rhfmmo0TbObM8udx7VIYAwFFR3V7f8U6Anu+K5ljXgwPTmu5AGScUwOYz161JUZhkDj3qBuFX9qg/Lc1TJcGQ+psn47UrAveSKPknefZeF/PehLi7YgjIUey8Cqppxn09+tAO7SOd2AKTY6LGkLHljUJF2IWzz2zXN4QHhT96HmlBGWOE/wAVSxkJGCqXdi2O3Wkc8nnTGQjHbHxRN9d7jtjzgfzKcUDJ2zkbumDXLyzvSEyJBxnIqOMVI5wRUOQehNczJO170+1eJJ/lI+te9PuaViNw0TsOZGT75oS40lLlWWW7uGDDBAcCmwVc9BXZABjAxXq5qzXFmS/6E0YnIilH0NT/AOhtKzlkmOfeWtMWY8EmvDnrTpiszQ8EaGvWKQ/HmE1Yng3QAeLMsfl2rRbQDwKngHrRgFiBfCmhr00yEn3LMf8AWu/9K6MTn+zofwafYFep4oTbE0fhvR4zldNt/umf86OttPtbYH9PbRRf+CBf8qLFep0IiFArv3P5rpqI60ASGK9gdhXRU8cUAQwa7gVKomgD1dGa4tdbgcUAdAzyWwO9e3opyMt/So1w9KAJGVz09I9hVbHPJrhrknCjFIDjOAOTihppdwwhx8+9SmAxnHNDP0oGVMz7sbs1W5c9v61ZgHqKrcDPSpGVlj0xz8c0t1OfBG7eSB02mjV/dnvVjgFGJAJx3qJRtUBm3uggUsoXcdo3Lx/+0VE0MoAUgHOK7dWsMm4umSG45PFA26hGIUYAPFcso0AxeNP5ftzVRhz7j2qiB2aRgzEgA4BPxR6E+U+D0QkfgVnjZVJgjWr4z2+tc8tfn8VdKx3Lz/Jn+lTUkqPpRiLBH//Z"/>
          <p:cNvSpPr>
            <a:spLocks noChangeAspect="1" noChangeArrowheads="1"/>
          </p:cNvSpPr>
          <p:nvPr/>
        </p:nvSpPr>
        <p:spPr bwMode="auto">
          <a:xfrm>
            <a:off x="307975" y="-327025"/>
            <a:ext cx="1933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LAQoDASIAAhEBAxEB/8QAHAAAAgMBAQEBAAAAAAAAAAAABAUCAwYBAAcI/8QAOhAAAgEDAwIFAwIDBwQDAQAAAQIDAAQRBRIhMUEGEyJRYXGBkRQyI0KhFVJiscHR8BYkcuEHU/FD/8QAGQEAAwEBAQAAAAAAAAAAAAAAAAECAwQF/8QAJBEAAgICAgICAgMAAAAAAAAAAAECERIhAzFBUQQTFCIjYXH/2gAMAwEAAhEDEQA/ANytvuBzUZtPcgMHAFA3+qiziVom3swyoAzkY6/Sr9PuGkhPmSMXbBw/Az8V0WcZB7F153g/eqJIZEHqyRijZ7jyI2kdtqjrSDVtYWVEihfac7iHTIYj9oOegzTcq7CjzXuZWixhh0GM/wBKi2oCOHzZBs9WNpOTSTULliBMDHbspGVTgs3cZ+lBXmqGaaMEKgC4yp7cdKyfMkPE0sOqh5MElfgcg/7UyW5DY4waxds7M0ahQZcFfQud/Q4+mO/xRn66Z5zBgjackqSewx9BVLl9io1fnZHWoM6nrzSq1u439DTevp6j1PxRbRsOdwxjOc1qpJioubYagQleFrcFQQpINWRWUp/cpp2FFbRJVTQfFMltGQZPNS8gY6UrHQqEJzxViW7EjmmS2wzyKuSFFOf6UWFAsNoeC3SiVhA4HSrgg96mkQJ/dUgQWMdKtEAHJ6VBeDzUmkIHHSgCXloBUN4B4FVmcY61RJOM8GgA5Z8DFXJMu0560mMxzU1uGwOaeIrHBuE24rn6hMUna5+a4bg460YhY589T0OKgZAe+aTi6IPWprdH3oxCxhISeVP2qku4OCD+KqjnPc1abgY6AmihHY2fvUZCS3J4rqZY4okRJtJbmiwAjORzg139Q3salIsLE4HA+apxH80AZDTNXBgCSctGAATyQc5A+hNUyXrvL5sdy7oWzvU8svJwPzWTt9RO/wAzgnoFz2+lFDUJW6yIxB4zyc98VwfbqjajXyat51sfPbepVkeNTikMepeTO0okLJhghA4OffvSpLoNuUkEFhkH9wrkE6yRCPBxgEAtjsc0nyNioLur03cTNMFMkh3OCOT0H+gpfGXkuFXJBVjwTjIrmACVYjPcL2H/ADtU7e1u7gRywWc8nqwGCEgfeoblJ3QyV7fYaNov2qMAhsfbFEWl3I0XrcAZGeOvvQw0DUWuVY2j7R1ztUZ+5pnHo14yENAACcgecg7/APlVYz9BonFdIkrNJPEGUghSu4gnJpraatLdXDxZDKSAHAwoH0x1zilk2iX8keFhwx7pIgOPzVa6VqkJ/hWMhyCp2sp4Pfg9a0WaFpn0y1kVIlR3Usijdz0+tEyTLFC0pACKpYn4FfLvO1LS5VnMUykt6nkUj5BOfxRVz4vupLCS1hgyDGRJIVzknOT+eKtfIXUkKjfQ6ja3LNHFIGKoHbHZT3q4AMuV5yM5r40NUuEQQecsfmDBVXxjHY4r6Xa6mI9DS8uXxgAZXkZ6DgdPvV8fLkgaHJGBXkBY8KaWaPfXWoIl08cMVs8YK7ZN7Mc8nA4H/um6b3/aa1TTJLf0zYya7kQRtvUZI4qUczrwwFcnlVgfSNx4zQAu8w+9eeXCYB60JcyFZCQCq/NU/qNxGelVQFxkGSCagWxznH1qZ/TsmSTn4qpoweh4+TQIreYZ61Dzz71YREOozVUiqR6RVAS8wnvXVdj3qoBqtSNiOBzTEQZznrXlkIPWuvbufrVYgcHmkAXFL80Qr57UPbR7SN3NMY0T2pMDkLkNnFE+Y2Mgce1ROxBworsb4qRlawtIx4xUv0h96I38da55nzQI/PlsuZiBxgcZNXxs3mso3EKe/Ar09v5sa3FurlM+vdjK/ioJlMZ5KtzzzivLuzcsVlRAesuP3A/WuW9w43JKNpI5bbnNFRgbPLyNrLjvmuW9uFvRHz1HqzkY700rdAOdKVLZBJgNO/JkZckfAzTvSraTWL14XmkVI4jIzLGz4A+B/wA6UoWWHbjOeMAKv+woU6pLas4ie4hVyN2wld2OmcV6kIxiqRm7Nsvhy2nWJUvpLedtxMFzEqybQOoUMeT2BI71OHRLZzbJuvUuZZvLFszxPIUx+/jAXHznishalrlC6ghV5bzPpnNMtH1WKFsNbkqepLAVT0uxLb6PoGl+DbKVi5uJJYgcZ2gBvfBBPFMr3wpo6wnCOrBcjD5JpVpniyyRBCVeIbcAqdwH2xVN7r+nopf9XMZDwA/Qn7ZrJW32aN0tIxc/mXP66yJzHtZVU9M9qw4hv5ISirIVJwUzw3/CK2dnLH+suWlbYGkC7j265NZm/mlQuIiqbXbJzwQDgYHzisflryiY3WyVjFcwTGeJo42Vck4BbPTjt0OftWhvtcsrbQE06C4uI5BtBm24B6k7cexrL20kgmkkRZ36FgCQDx09+9GSx+dAH2R7BkgHsfj68ZrkjKUdIqrHOnCfTbWzktL0G6kZjJBLIFAQDIOMccZOD+K32jagt8hmMeyEkLGWYAuQPUce1fKNqzJG8iByowF6b8dj8fWtTpF1a2SQ3Mr7mOdsYbC25OchQOxrfim+hNUb2UhQDggfNQDoelZgeKrd2aPZJtXJySBTG1vRNb+ajYDH05xn5rrTT0SxlKsTjDAGoGGJAMIKDjl9XJ6VfPNuQFeg6mqpiKnggd/UMfSpLZWoGd2fvQ7yE96q8xwcgn80UIMa0gJ9JIHxUDaRBTtJyKoFwxGO9WRSvnByBTpjImJAetdBIPp6V2R937UNQ2zHlUP5osRGYSA5GT9BVG9s8gj6imVulyw9MeSeODRAs7kg74QP/KjJBQsjlwPf5omOf4q8WoRgJI1/FMIbGKRQRCoBHX3qXJDSFbTA/wAwryyccEU3ls7aJRuG4+6jpVUhjGFWNBjvjk0WgaBFc445ru5vaisq7Dagx7YooQw4H8L+lKxUfDWjilIRv24J2r29zSKQmJzGAQwbaRnrTu1bdIN3AGMge9WS20HnGWRPMdud+Oce1ePF4ujYUu5Myls8Hgk5x8050uHdLJIuZTtxt4qiS2Etww9SxggEDjf/APlApqd5ZSzrZHknLsJNpwOCOldPA1KVgaJluCmP07A9eTil76ZdTXG7aMk5AwTx37Uhm1a+DHdGgP8AikZv9aiNX1BwG3ICowpJJwPYc132hJeza20Dx2kkbo25yctjiuW9qQdpLrn+7Fn/AFrJLcX7xjLwFR0BUkD6A9Kg17qEDKd0A9iq4NDkn2TW9H0KCxtSD511eqAPViBQB9yaX509Glc30pWFgCskYBP9ay0XiS6t9y3r+agACqgxjr847mgLvUTM9xKpO2QbuR/ioTjYNSNjC4e2MykfxCxyeO9S0nTba/upCYHlna5kCqrBc9wPml/hxJX0KPej8yvgkHGKKstVOl3V08TMHjuG2sADgFRnGabjGT2TtI0sPhmNAsrafGYm6SNdZU9gMqTk/HWn+keC4JWMUllaIqOQRvZhkdf5qzVjrMzRyXjSXGBhT/E2k/HBxjmtn4b1omGNMpaxEErkluM88D80pQglqgg5X0D694R07T7UyLBCwwSVG9T/AENfPdd8m3VI4ICiGMFFTPQ8HJreeINcMzSQPIZCchWU8Yx7VkGsX1d7eJDP/CiJZYUDEjIyce3IqHBYa7KcrkZ+2aaa5XcRHng5J6fX3rW6Tfi4kNvbKqxKBsXGD81Oy8By3MqlBeccgtIgHcf3frROoeDG0OJ5nu7mMMuCySK2Mn229qzhCcWD6sMAlA5VvxU0WVjgRsftWbsfEIghnsbhyLm3xGABywAxn/M/eltvrV0t1J5czlZGHJ7jNaS5khKJuUtpiu7YMdeeKJWCcqVMYA9yayQ8dW0LQxrbyy8nzCx24HxVEfj299Ze2h2KTs255Hbp14o+5Do1qWjl23YGPap+SIjjIzWPi8evI0ga0UgZ2lW2446HNGXfiW2ewEttL/3DBcow5Qnr9aFyr2TRp8A/t6d6mFTHU/esxaa6ZLiOPYNrqGLDkjj/AHpxFOZo1kT1I3Q1pFqXQhvbTeSOoouO5DqdzFT2pDvcdAfzVkdzKARtJzQ4jTHIW3YgnJYdycVG8uzGAFYgdhSvfMThsrXVs3nyRIcilQ79BkV+wfJIx8mrGlSU70jBPf5oI6XOvWVatjSaBQBIOe+2nrwLZekywtxgUR/aPyPzQRt2l5d8/PSvfoI//uqdBs+PBUQsVfLE+o7u1UXOpG1ilKpE5CZUMOOeB0q+VVDZwNxPWg9etVltopLQySyyjZJHgL05yBXnfHSc7ZqwpHadVJIKFQAuOvel11tGoSKmDmLJ2nPOKvtw8cflyH1jHGOMY+farZrbTobMStdZvN7fwolIwnbPb8mr4I/yCfQruYHaJHC8qOTQscZ4IxtJx1o4So+RFbs4PyTn7VOOSBAPMtWXvxXbS9iyZXGrogU9f8xXJgZCgGOOvNOtOs4NSLi3RXKD1AjGB96pv4tK099lyVdyuSkOTj6k4xV4KrsjK9GYuw0rt5alvUMYGT+KtFvKtmZGjKhI9r7uCrb+461q9HgtbppLxbqazjACxwwKAVPc5IPHH1NZnVZJf110JJ/1Egcq0hA9WDjOftWTSs2TtUONCvydQt4pHco0JXG7ucAHn/nFFrc6ULm8e/nZSbnciKp5UquTWasiSySqxDp3qTEmduMjPQn4H+1VlsHCo2bO38RaLHCYN07RucsRFnnt3oyPxjpUW1InvGCg43RAY/OaxsAkMYDjIZuvPJqEsTuZRHGxyAMYz3p5S9GdK9Gl1jxD5c0iRbCGUFSByvuD9jTIXMka6bdW7FDOqqxRiMAqD2+RWDuVlluZZZDhgozu65xjgfamkGqXL2Ef8RWeBkEW5QQgKsO1VlaBx2fV/DPiC6t55v8AthP6sdTvOO9B+I/ElzqQmjaAIpUjvhRn6183k1vVY9jedF17RCgb/XLq7dfMbawQbiD+7HPTtSUv2sK1SDvEtwYtfmdkHmHa42/zHbj/AEqy0vPMQBihIHPQ/wDP/VL/ABVcxX2ptc225o3RQW245xyKn4be0trgz3cdw+0lUji25JI7g+1cfJBOTorwXzWkLOYo5HQH1sD0wTxVbacNigmXd2KtwKbn1TfwdCupyOATIytg84IHH/5RGLlImeTw5cpGilpGUvuUYzk54/8AVSuOa8iy/oy8iyxKd4IO0llYgZFVidhETlvVgtnjn4p7rMseoWLLYWIjFvKN5M5fJK5yB34/ypfbWUahfNQySkdc8fb+lVJqK2FWhhpd5Ko2QtkShQxYYI/4K+h2ak20ZYGMFeF/2r54DFEqhuWyMAD/AFp1Z67c2kYjCpIoYY45x0quPnjF7JcTSXep6fZSCO5uPX12gEmrbjXNOsdN/tFHEsZO1Qp5Y+3xWBvZZLqaR55Xy67FBHQe2aBukeNI0ky8Ockrng46mn+RbaQJD9vHE8t0zeVEqdk5/wA/etho3izTbh4YIiyySrltw9KN/dya+TLahgu1gozu4HUe9EQKnl43nk5AYc/WkuX2Po+6LMrKcnoORVKFWfBwcCsNb+MEESJPbyGRU/cp/djvVZ8aGO2kYwhJcjZk8HnkH5rXOC8gb6ePb1cfQUG08KsVMoyDjrWGg8aXLlzNFFKf5fURtH+tKJtYnkld2HLMSfSe9J80UFC2XC4CFm/vEjpVUEwWaRnVXCjADLu4qV3IBCiAhegACnOAPeo2drNqDmC1hMsoGBs4x9zx+a8+FmhdHNbSyqkkMqgkE7fWvX2JB/rVltqttZQrDaaTayXCLiS5lXezNnk+rp9AO1XW/h+YcXd3BbsoyQHLMAPhQQD9aS2xGZWXkFzg47Zrs4YShbaFqToaz+INVmGXmRAg9CgAA/GMY5Bprb+N9XUJFeW1ndxAABZEBwPbkGsrcsAq/wDmKtLD2rbIdDjWfEljexzSWmnRaYykJm2jG6QEc7sED3xxWVa8RWPkwKzn/wDpMd7H7dB+KuS1ub2+ltbVvQfU+44UAcAn84+9ObLw5EhDSpPOw5LftX8DJrVJyRnaTFNo8rzwyS3EyoysJPLYgkcntQGoqFu59oYL/KCee3Wtc+kjzUaOMW6gekbeGI+p60t1vw3cWlnLqEksRjA5RM5GSOfz+KiUGiozTFGlqzkogLEk8AZ7U20hd1ztub6O0XC+qRCwx9hSayJEb7cHDZIFHOxF06nKhcA4qF2aS6o21tpy8yRa5pV1EuN6KWSQj2UMoyx5wKS3mrZuXhjiSO12kMsh/iScdOnH9KTzu6Ijp+9WG3NOtN8LJKm+e5WaVV3OiSgBevU5ya2i5SRg1FOxJrVwblLaQW6woUIQBQOM/FG2Vulxp1lDbQl55JghVTzIckAewoq68ONeRu1nPGzwISVzkv8AAxkUotmdtPKr0WRXPsOTUO4l3Y8u9KSwjUaja3ME27i2lHrI459sfNJNQjtYrWZl9MhcooCgqQOxPv8A85q60WO9byr2/EKRn0hmOWB69TijrnRYruKaK2vYz5IZ1QnIYkDjPuf/AFRJCWgCaCPTGiV5DJHLEj5ZccmorISiyW0sMLqxeNmOHJA4C4Gd2enziuaiBdw2G8hSLcIMkZJH39qL0/QtVENtfRWsiwRTq3mjgLg9RXNNLMrSLopfF8uMSa02ThfVLz3PepXU+vQo8GoXGpQo65xOZduM8kgnkfHerJtZ1Z5N731wzKW2kOeM+xo6bTta8RadCIPNunQnJaXJHJ9zWl0hsz9jeR27ubgreQI4HlBjGr46HgZxj/OmKa7pYUAeHLMkDALTyZ/PFD2Ni2lTXaX1ktxNEATGZOG6+3XB+exHNV/2v5ySRppljEXGEkWPlW7dTihNPsmWXaLI76yuLmRv0Rs4lKqqQvuK8c8sec9avTUdNVUit1uJdynJlQe/X0k5P3A6VXc6fdWWozwSXMK3RQOwB/aAM4PUfirksWutPfVNQu1jliUBUYlWODjsMd8Y49+cUsY9sfeyywltJruNMBF4EnmMyKp9iSDj6itlo1pot5ZX5Okx3Eluu5JLa5aSJh3ZiTkAfA7Vm420+0ubR7aOO5uHcFoBb/wCMcZ7nPOfY0Rrb6fd6rLbaYQ0OwMzLEURCeGwqHoDnjHWhxiukFNgk1lZSM7bdkUaBjJEcDnoDntnpnFKJLWWJz+mSRgRknuB0z+eKPZIZ4biCO48s2hzIxDKsmMkAAe/GMjiq5r6zuZLW4iZ33kFo3VgU28DJXPB55HTHvQ4RYsRekk8YTzZEZHYqoD5O4DkfHUcVXdhw3QjgbuM4+tNdWe2vJVuNOS/Qx329Q0TlthA9QJJ9WQc55Ppoq3nv7eSZbWK9/S7+XiRx5gPQsCcD2OPxULjV2h4mXsDIXdtvGM8qcH70SZWycE47cU+1X+0JrUqbeZFP7oyFJ4+AOPz3rKkygkbGH2FZTq9ConI6CVXzncOQegovS5ZI74RwOirLtjIblc84ODSiPKTMhU8dQe1VahKVkUKeCoJpQTUlRrFLybTxBa30Mr2cuqWcpC+Z/BXjv6clu1Zi0b+GxPBLZOfpTDR9M0+40y3nuGuTJK7riORQBg+2PY5o9dB0x1dgbvcpAKmcADOc8lf8J/yrujFuPZm2lIz9ywMYwc8irDIoOCw/pT6DQNIl24a72sxGfOHHA5xt+QPiojRNKEcjEXQeNQxUz5zyBwQvzR9bDNGeA3aiEEvlLK2GkHOMCtRoOnWQhuribxMtqyJlFOwmTjIA5659hVB0nSVIXy52zjA/VHGD06D2x/X25R+JbW0szafoQyiSHe+ZC/OcdaJppd0EXFvo8l9Ot4spkRy53HzDgA/XtTDUNblnuzYDaLeaER7j0yevPcDI/FZWEjzV8wsV+tOLqwuYtL07Vly8MkrIQBwm1sc/WoUnVPZckrtBJ0dtOlCtcozk5UjYwJ+qsec+9Sn0W9mla4u2nTcdzSNG2PqSaud/M3xkR7wMrg8rz161O9eVZjICQjqcrk4z3xn80015IdgF3GiW6slwrBv7x2jjvkmnFne2uhafJ/aGiW1w9zH5cUwnDbGA5bCk88igVhhj1HUEOxo4niKKeerDP8AnSvWNVa+dYfJWFIWO1QxJzwDnP0pPqilpl9tqd1HBM9tIykOsgC5JG05/FFyW1mkYzJMImwcI2f9Ril2jSSpK6W5G+S3lRgQeQRgivfrYwqrLI++NthXYCFUDGR7/SlbobVsZW84tLnz7VzC8Y3rJndkr+3IP+KgVvr7V7y5nuJ99xNudnJCBmHrPT6UZpltBf2sK3l7FbLNE4eTqUxMvb3wScewoebS2tdUht7GY38LjJkihZQM5GDkduD96TBaDZ5LXzwIbeEN/K2M/OMU807xOYLCLRLz9NFZq7SGQrhySMjpzjmkWn+HPEhlt5v7NdkjYELJIqgj7ngda3Vh4UsTHZXWoJ/38UIV9mCmcY6HIJ560Vew6A0urBxuRxIucZVmIJ/FSGtXGk2/6/RWZZF4llaMtGqdzlh746Uyg8IaFBKskME+5W3A+cwwfp0pjNpFvcRGG4a5lidSrK9w2CD8VTbkqEkkz5ffXEc13bSNcwLLO26bEuRkg+o/BwKe2tjr08BeRILZiSFX9G7Ejsc5xyK11t4c0a1AEen2uR0ZogzZ+rZpoPLHUZpRi0qBtHzK10PXpLlBd20QRJtxmDKpI46Dk/PP+tNLnwzq90Tu1K3YOpRg9uwAB9sdTW7DY6en6179xwcsfYVSQrMPa+BbaOaOa51CVmKhbhFj9Mvvg5yOAKb2HhXRbJ5zGk7CYEFXY7VHx3++afySRxfvdR8AZNAz6kqgiJfV7nn/ANCjQbKoNL0SygdUsrVIzjcXiLbse5bNTbU7WFQLdUwOOEKj+lLrq4kcgvuLHoW5Apfd3UcUed2XHbHWpcklYJewy915xnY4z32bsUkvL1rht8zBx1wx6UM87Hd6utUlye4P1FcUuVtjyDTelCuGDA9eeMUE08TMS0YyTk0JOs/BRQfgUNi6/wDrapyZLkUBJrmXzGEiKDtz0B+M96E1uyeBVlck+rH7s4+K+kRaKPLCCYYBzlYzSjxZ4eUaHdXEbSvNFiTkAAgYzx9M10Q45Jl6RhdJ1ibTJD5aJJGxy6SDIJ9/j60/tvEk88WVsLUxk8qSSMg554rGsD259q3EHhzw6ltEbrXLlZSgLomMK2OQK6FJobSA5/FdxbXOV0+yWQerfgk/85NVr4xuFjKLYWIXGMBGA/zpvDp/gq1ilE129079HkcqycdscfmlWv2/h26eFtJnhsgg2vlXYP7H60OUiUkVt4xuSDtsbFTyc+Wep+9I7y+mvpTJOxZugwMAf7fSiP0emx8yaoz47RwEfgk0x0y90jTSzRwQXbNghru38zZgdBzjn6Um2+yqS6EUTAE/StPpUVzceHBaw4mLOWWONNzr2I6jjoTwe1Z3UZYZ7ppYI1jV8sVUEAEkngdh8U/8Ma1NZJEturGSPf6hGZP3AD9o+lJA9nDpeq2NldXdxptwsyEnzmz6E6nIzjH+9AT6ub22NtJbqpLgiQOfSRnPHzX0SC71XVrOWJm2xSIY3E1uE4IweOtJYv8A427PqZUf4Ywf9af+CL5TpD63rlvZzvctdwQiyMEeA7gqxGO3AP4omPTtZNt+mXw7pXkkYxKRlvcnnk0w0bwnYaVdpdwvM9wi43uRjpg8YrRKcDls/enTFaPnlr4J1mPVhek6dboZCxiVsqATnaFA6dsU0bwBY3FzLc3UsoeVyxS2wiKT1wCOK2SsAcjAqQce4oxDIQ6P4S0vSZ0uLSGZpkztkml3EZGDxgCnwWT+/tz1CjFTDj3rhfmmo0TbObM8udx7VIYAwFFR3V7f8U6Anu+K5ljXgwPTmu5AGScUwOYz161JUZhkDj3qBuFX9qg/Lc1TJcGQ+psn47UrAveSKPknefZeF/PehLi7YgjIUey8Cqppxn09+tAO7SOd2AKTY6LGkLHljUJF2IWzz2zXN4QHhT96HmlBGWOE/wAVSxkJGCqXdi2O3Wkc8nnTGQjHbHxRN9d7jtjzgfzKcUDJ2zkbumDXLyzvSEyJBxnIqOMVI5wRUOQehNczJO170+1eJJ/lI+te9PuaViNw0TsOZGT75oS40lLlWWW7uGDDBAcCmwVc9BXZABjAxXq5qzXFmS/6E0YnIilH0NT/AOhtKzlkmOfeWtMWY8EmvDnrTpiszQ8EaGvWKQ/HmE1Yng3QAeLMsfl2rRbQDwKngHrRgFiBfCmhr00yEn3LMf8AWu/9K6MTn+zofwafYFep4oTbE0fhvR4zldNt/umf86OttPtbYH9PbRRf+CBf8qLFep0IiFArv3P5rpqI60ASGK9gdhXRU8cUAQwa7gVKomgD1dGa4tdbgcUAdAzyWwO9e3opyMt/So1w9KAJGVz09I9hVbHPJrhrknCjFIDjOAOTihppdwwhx8+9SmAxnHNDP0oGVMz7sbs1W5c9v61ZgHqKrcDPSpGVlj0xz8c0t1OfBG7eSB02mjV/dnvVjgFGJAJx3qJRtUBm3uggUsoXcdo3Lx/+0VE0MoAUgHOK7dWsMm4umSG45PFA26hGIUYAPFcso0AxeNP5ftzVRhz7j2qiB2aRgzEgA4BPxR6E+U+D0QkfgVnjZVJgjWr4z2+tc8tfn8VdKx3Lz/Jn+lTUkqPpRiLBH//Z"/>
          <p:cNvSpPr>
            <a:spLocks noChangeAspect="1" noChangeArrowheads="1"/>
          </p:cNvSpPr>
          <p:nvPr/>
        </p:nvSpPr>
        <p:spPr bwMode="auto">
          <a:xfrm>
            <a:off x="460375" y="-174625"/>
            <a:ext cx="1933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11695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23" y="3886199"/>
            <a:ext cx="30956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47800"/>
            <a:ext cx="9525000" cy="45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923" y="1447800"/>
            <a:ext cx="934192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447800"/>
            <a:ext cx="9829800" cy="473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578990"/>
            <a:ext cx="934192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Extrema</a:t>
            </a:r>
            <a:r>
              <a:rPr lang="en-US" dirty="0" smtClean="0"/>
              <a:t> Features work better with Non-Convoy Data </a:t>
            </a:r>
          </a:p>
          <a:p>
            <a:r>
              <a:rPr lang="en-US" dirty="0" smtClean="0"/>
              <a:t>Euclidean distance measure works well with convoy data for short query lengths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Analyze the performance of DTW methods </a:t>
            </a:r>
          </a:p>
          <a:p>
            <a:r>
              <a:rPr lang="en-US" dirty="0" smtClean="0"/>
              <a:t>Use different feature encoding methods </a:t>
            </a:r>
          </a:p>
          <a:p>
            <a:pPr lvl="1"/>
            <a:r>
              <a:rPr lang="en-US" dirty="0" smtClean="0"/>
              <a:t>Go beyond neighboring points </a:t>
            </a:r>
          </a:p>
          <a:p>
            <a:r>
              <a:rPr lang="en-US" dirty="0" smtClean="0"/>
              <a:t>Advantages with respect to short time series clustering</a:t>
            </a:r>
          </a:p>
        </p:txBody>
      </p:sp>
    </p:spTree>
    <p:extLst>
      <p:ext uri="{BB962C8B-B14F-4D97-AF65-F5344CB8AC3E}">
        <p14:creationId xmlns:p14="http://schemas.microsoft.com/office/powerpoint/2010/main" val="41013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Time-Series Subsequence 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3750" t="8927" r="12500" b="15859"/>
          <a:stretch>
            <a:fillRect/>
          </a:stretch>
        </p:blipFill>
        <p:spPr bwMode="auto">
          <a:xfrm>
            <a:off x="762000" y="14478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Series 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914400" y="1371600"/>
            <a:ext cx="1143000" cy="1752600"/>
          </a:xfrm>
          <a:prstGeom prst="wedgeRectCallout">
            <a:avLst>
              <a:gd name="adj1" fmla="val -11281"/>
              <a:gd name="adj2" fmla="val 858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8927" r="66250" b="50047"/>
          <a:stretch>
            <a:fillRect/>
          </a:stretch>
        </p:blipFill>
        <p:spPr bwMode="auto">
          <a:xfrm>
            <a:off x="914400" y="3810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8200" y="4572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Series Subsequence  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>
            <a:off x="5369256" y="2653352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24952" y="4675496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Time-series </a:t>
            </a:r>
            <a:br>
              <a:rPr lang="en-US" dirty="0" smtClean="0"/>
            </a:br>
            <a:r>
              <a:rPr lang="en-US" dirty="0" smtClean="0"/>
              <a:t>Subsequence Matching?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750" t="8927" r="12500" b="15859"/>
          <a:stretch>
            <a:fillRect/>
          </a:stretch>
        </p:blipFill>
        <p:spPr bwMode="auto">
          <a:xfrm>
            <a:off x="685800" y="2628328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1524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a Query Signal 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8927" r="66250" b="50047"/>
          <a:stretch>
            <a:fillRect/>
          </a:stretch>
        </p:blipFill>
        <p:spPr bwMode="auto">
          <a:xfrm>
            <a:off x="2743200" y="12954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248400" y="354272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most </a:t>
            </a:r>
          </a:p>
          <a:p>
            <a:r>
              <a:rPr lang="en-US" sz="2400" dirty="0" smtClean="0"/>
              <a:t>“appropriate”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atch in a database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>
            <a:off x="5181600" y="16764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257800" y="3847528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5648" y="2587384"/>
            <a:ext cx="990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219200"/>
            <a:ext cx="8763000" cy="4191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0000" y="28956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AutoShape 6" descr="Google"/>
          <p:cNvSpPr>
            <a:spLocks noChangeAspect="1" noChangeArrowheads="1"/>
          </p:cNvSpPr>
          <p:nvPr/>
        </p:nvSpPr>
        <p:spPr bwMode="auto">
          <a:xfrm>
            <a:off x="155575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Google"/>
          <p:cNvSpPr>
            <a:spLocks noChangeAspect="1" noChangeArrowheads="1"/>
          </p:cNvSpPr>
          <p:nvPr/>
        </p:nvSpPr>
        <p:spPr bwMode="auto">
          <a:xfrm>
            <a:off x="155575" y="-503238"/>
            <a:ext cx="1047750" cy="1047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90800"/>
            <a:ext cx="2752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AutoShape 11" descr="http://neswork.com/logo-generator/font/google/rnd/Google%20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09800"/>
            <a:ext cx="2247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124200"/>
            <a:ext cx="1724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1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TSSM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Analytics </a:t>
            </a:r>
          </a:p>
          <a:p>
            <a:pPr lvl="1"/>
            <a:r>
              <a:rPr lang="en-US" dirty="0" smtClean="0"/>
              <a:t>Scientific Data </a:t>
            </a:r>
          </a:p>
          <a:p>
            <a:pPr lvl="1"/>
            <a:r>
              <a:rPr lang="en-US" dirty="0" smtClean="0"/>
              <a:t>Financial Data  </a:t>
            </a:r>
          </a:p>
          <a:p>
            <a:pPr lvl="1"/>
            <a:r>
              <a:rPr lang="en-US" dirty="0" smtClean="0"/>
              <a:t>Audio Data (</a:t>
            </a:r>
            <a:r>
              <a:rPr lang="en-US" dirty="0" err="1" smtClean="0"/>
              <a:t>Shazham</a:t>
            </a:r>
            <a:r>
              <a:rPr lang="en-US" dirty="0" smtClean="0"/>
              <a:t> on </a:t>
            </a:r>
            <a:r>
              <a:rPr lang="en-US" dirty="0" err="1" smtClean="0"/>
              <a:t>Iphone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SETI Data </a:t>
            </a:r>
          </a:p>
          <a:p>
            <a:pPr lvl="1"/>
            <a:r>
              <a:rPr lang="en-US" dirty="0" smtClean="0"/>
              <a:t>A lot of Time Series Data in this universe and in similar parallel universes …</a:t>
            </a:r>
          </a:p>
          <a:p>
            <a:r>
              <a:rPr lang="en-US" dirty="0" smtClean="0"/>
              <a:t>Every time you ask questions such as these :</a:t>
            </a:r>
          </a:p>
          <a:p>
            <a:pPr lvl="1"/>
            <a:r>
              <a:rPr lang="en-US" dirty="0" smtClean="0"/>
              <a:t>When is the last time I saw data like this ? </a:t>
            </a:r>
          </a:p>
          <a:p>
            <a:pPr lvl="1"/>
            <a:r>
              <a:rPr lang="en-US" dirty="0" smtClean="0"/>
              <a:t>Is there any other data like this ? </a:t>
            </a:r>
          </a:p>
          <a:p>
            <a:pPr lvl="1"/>
            <a:r>
              <a:rPr lang="en-US" dirty="0" smtClean="0"/>
              <a:t>Is this pattern a rarity or something that occurs frequently ?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Sliding Window Method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750" t="8927" r="12500" b="15859"/>
          <a:stretch>
            <a:fillRect/>
          </a:stretch>
        </p:blipFill>
        <p:spPr bwMode="auto">
          <a:xfrm>
            <a:off x="838200" y="23622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228600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329216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36220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3560" y="2411104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15960" y="245432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8360" y="2487304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8927" r="66250" b="50047"/>
          <a:stretch>
            <a:fillRect/>
          </a:stretch>
        </p:blipFill>
        <p:spPr bwMode="auto">
          <a:xfrm>
            <a:off x="6477000" y="19812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2897188" y="2438400"/>
            <a:ext cx="989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2438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9400" y="182880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Extract a 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With </a:t>
            </a:r>
          </a:p>
          <a:p>
            <a:pPr algn="ctr"/>
            <a:r>
              <a:rPr lang="en-US" dirty="0" smtClean="0"/>
              <a:t>Template </a:t>
            </a:r>
            <a:endParaRPr lang="en-US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 l="22500" t="8927" r="60000" b="40930"/>
          <a:stretch>
            <a:fillRect/>
          </a:stretch>
        </p:blipFill>
        <p:spPr bwMode="auto">
          <a:xfrm>
            <a:off x="4038600" y="190500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6134894" y="43045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72000" y="5029200"/>
            <a:ext cx="990600" cy="1066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334000" y="5334000"/>
          <a:ext cx="335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52.3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05600" y="3886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 the </a:t>
            </a:r>
          </a:p>
          <a:p>
            <a:pPr algn="ctr"/>
            <a:r>
              <a:rPr lang="en-US" dirty="0" smtClean="0"/>
              <a:t>Distance </a:t>
            </a:r>
          </a:p>
          <a:p>
            <a:pPr algn="ctr"/>
            <a:r>
              <a:rPr lang="en-US" dirty="0" smtClean="0"/>
              <a:t>Metric</a:t>
            </a:r>
          </a:p>
          <a:p>
            <a:pPr algn="ctr"/>
            <a:r>
              <a:rPr lang="en-US" dirty="0" smtClean="0"/>
              <a:t>(Euclidean)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4038600" y="5638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95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metrics within a certain threshold indicate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22" grpId="0"/>
      <p:bldP spid="23" grpId="0"/>
      <p:bldP spid="37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3750" t="8927" r="12500" b="15859"/>
          <a:stretch>
            <a:fillRect/>
          </a:stretch>
        </p:blipFill>
        <p:spPr bwMode="auto">
          <a:xfrm>
            <a:off x="838200" y="229396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5400000">
            <a:off x="5410200" y="2438400"/>
            <a:ext cx="2438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48400" y="16002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err="1" smtClean="0"/>
              <a:t>Faloutsos</a:t>
            </a:r>
            <a:r>
              <a:rPr lang="en-US" dirty="0" smtClean="0"/>
              <a:t> 1994</a:t>
            </a:r>
          </a:p>
          <a:p>
            <a:pPr lvl="1"/>
            <a:r>
              <a:rPr lang="en-US" dirty="0" smtClean="0"/>
              <a:t>Indexing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Preprocessing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21776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260976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29396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3560" y="2342864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15960" y="2386080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8360" y="2419064"/>
            <a:ext cx="1600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8927" r="66250" b="50047"/>
          <a:stretch>
            <a:fillRect/>
          </a:stretch>
        </p:blipFill>
        <p:spPr bwMode="auto">
          <a:xfrm>
            <a:off x="1143000" y="4953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2897188" y="2370160"/>
            <a:ext cx="989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237016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9400" y="167640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Extract a 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6843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 l="22500" t="8927" r="60000" b="40930"/>
          <a:stretch>
            <a:fillRect/>
          </a:stretch>
        </p:blipFill>
        <p:spPr bwMode="auto">
          <a:xfrm>
            <a:off x="4038600" y="183676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ounded Rectangle 33"/>
          <p:cNvSpPr/>
          <p:nvPr/>
        </p:nvSpPr>
        <p:spPr>
          <a:xfrm>
            <a:off x="4572000" y="5029200"/>
            <a:ext cx="990600" cy="1066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248400" y="20574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248400" y="25146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2971800" y="5562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46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Fourier Transform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343400" y="51816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722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22" grpId="0"/>
      <p:bldP spid="23" grpId="0"/>
      <p:bldP spid="34" grpId="0" animBg="1"/>
      <p:bldP spid="3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5400000">
            <a:off x="3657600" y="2819400"/>
            <a:ext cx="2438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495800" y="19812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err="1" smtClean="0"/>
              <a:t>Faloutsos</a:t>
            </a:r>
            <a:r>
              <a:rPr lang="en-US" dirty="0" smtClean="0"/>
              <a:t> 1994</a:t>
            </a:r>
          </a:p>
          <a:p>
            <a:pPr lvl="1"/>
            <a:r>
              <a:rPr lang="en-US" dirty="0" smtClean="0"/>
              <a:t>Matching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 Processing</a:t>
            </a:r>
          </a:p>
          <a:p>
            <a:pPr lvl="2"/>
            <a:r>
              <a:rPr lang="en-US" dirty="0" smtClean="0"/>
              <a:t>Find matches from above process and check for </a:t>
            </a:r>
            <a:r>
              <a:rPr lang="en-US" b="1" i="1" u="sng" dirty="0" smtClean="0"/>
              <a:t>Euclidean distance </a:t>
            </a:r>
            <a:r>
              <a:rPr lang="en-US" dirty="0" smtClean="0"/>
              <a:t>criterion of the entire signal 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495800" y="24384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95800" y="28956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143000" y="2286000"/>
          <a:ext cx="2011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</a:tblGrid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495800" y="152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3962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Parseval’s</a:t>
            </a:r>
            <a:r>
              <a:rPr lang="en-US" dirty="0" smtClean="0"/>
              <a:t> theorem, if Euclidean distance between these coefficients exceeds given threshold , then </a:t>
            </a:r>
            <a:r>
              <a:rPr lang="en-US" dirty="0" err="1" smtClean="0"/>
              <a:t>euclidean</a:t>
            </a:r>
            <a:r>
              <a:rPr lang="en-US" dirty="0" smtClean="0"/>
              <a:t> distance between original signal is greater than the threshold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A number of subsequent papers followed this model</a:t>
            </a:r>
          </a:p>
          <a:p>
            <a:pPr lvl="1"/>
            <a:r>
              <a:rPr lang="en-US" dirty="0" smtClean="0"/>
              <a:t> Discrete Fourier Transform 1994</a:t>
            </a:r>
            <a:r>
              <a:rPr lang="en-US" baseline="30000" dirty="0" smtClean="0"/>
              <a:t>(1)</a:t>
            </a:r>
          </a:p>
          <a:p>
            <a:pPr lvl="1"/>
            <a:r>
              <a:rPr lang="en-US" dirty="0" smtClean="0"/>
              <a:t> Singular Value Decomposition 1994</a:t>
            </a:r>
            <a:r>
              <a:rPr lang="en-US" baseline="30000" dirty="0" smtClean="0"/>
              <a:t>(1)</a:t>
            </a:r>
            <a:endParaRPr lang="en-US" dirty="0" smtClean="0"/>
          </a:p>
          <a:p>
            <a:pPr lvl="1"/>
            <a:r>
              <a:rPr lang="en-US" dirty="0" smtClean="0"/>
              <a:t>Discrete Cosine Transform 1997</a:t>
            </a:r>
            <a:r>
              <a:rPr lang="en-US" baseline="30000" dirty="0" smtClean="0"/>
              <a:t>(2)</a:t>
            </a:r>
            <a:endParaRPr lang="en-US" dirty="0" smtClean="0"/>
          </a:p>
          <a:p>
            <a:pPr lvl="1"/>
            <a:r>
              <a:rPr lang="en-US" dirty="0" smtClean="0"/>
              <a:t>Discrete Wavelet Transform 1999</a:t>
            </a:r>
            <a:r>
              <a:rPr lang="en-US" baseline="30000" dirty="0" smtClean="0"/>
              <a:t>(3)</a:t>
            </a:r>
            <a:endParaRPr lang="en-US" dirty="0" smtClean="0"/>
          </a:p>
          <a:p>
            <a:pPr lvl="1"/>
            <a:r>
              <a:rPr lang="en-US" dirty="0" smtClean="0"/>
              <a:t>Piecewise Aggregate Approximation 2001</a:t>
            </a:r>
            <a:r>
              <a:rPr lang="en-US" baseline="30000" dirty="0" smtClean="0"/>
              <a:t>(4)</a:t>
            </a:r>
            <a:endParaRPr lang="en-US" dirty="0" smtClean="0"/>
          </a:p>
          <a:p>
            <a:pPr lvl="1"/>
            <a:r>
              <a:rPr lang="en-US" dirty="0" smtClean="0"/>
              <a:t>Locally Adaptive Piecewise Approximation 2001</a:t>
            </a:r>
            <a:r>
              <a:rPr lang="en-US" baseline="30000" dirty="0" smtClean="0"/>
              <a:t>(5)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34232"/>
            <a:ext cx="8382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1) C.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Faloutsos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Ranganathan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Y.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Manolopoulos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Fast Subsequence Matching in Time-Series Databases. In SIGMOD Conference, 1994.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2) F.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Korn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H. V.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Jagadish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C.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Faloutsos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Efficiently supporting ad hoc queries in large datasets of time sequences. In SIGMOD 1997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3) K. pong Chan and A. W.-C. Fu. Efficient Time Series Matching by Wavelets. In ICDE, 1999.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4) E. J. Keogh, K.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Chakrabarti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Mehrotra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M.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J.Pazzani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Locally Adaptive Dimensionality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Reductionfor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Indexing Large Time Series Databases. In SIGMOD Conference, 2001.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5) 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E. J. Keogh, K. Chakrabarti, M. J. Pazzani,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Mehrotra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Dimensionality Reduction for Fast Similarity Search in Large Time Series Databases.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Knowl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Inf. Syst., 3(3), 2001.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435</TotalTime>
  <Words>1368</Words>
  <Application>Microsoft Office PowerPoint</Application>
  <PresentationFormat>On-screen Show (4:3)</PresentationFormat>
  <Paragraphs>296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Pattern Matching with  Acceleration Data </vt:lpstr>
      <vt:lpstr>Outline </vt:lpstr>
      <vt:lpstr>What is A Time-Series Subsequence ?</vt:lpstr>
      <vt:lpstr>What is Time-series  Subsequence Matching?</vt:lpstr>
      <vt:lpstr>Applications for TSSM </vt:lpstr>
      <vt:lpstr>Brute Force </vt:lpstr>
      <vt:lpstr>History </vt:lpstr>
      <vt:lpstr>History </vt:lpstr>
      <vt:lpstr>Subsequent Work</vt:lpstr>
      <vt:lpstr>Drawbacks: Euclidean Distance Metric </vt:lpstr>
      <vt:lpstr>DTW based Matching </vt:lpstr>
      <vt:lpstr>Drawbacks: Dynamic Time Warping</vt:lpstr>
      <vt:lpstr>Recent Trends (Hard to predict) </vt:lpstr>
      <vt:lpstr>Drawbacks of Current Methods </vt:lpstr>
      <vt:lpstr>Acceleration Data</vt:lpstr>
      <vt:lpstr>Acceleration Data </vt:lpstr>
      <vt:lpstr>Same Road = Same Acceleration ? </vt:lpstr>
      <vt:lpstr>Same Road = Same Acceleration ? </vt:lpstr>
      <vt:lpstr>Which time series subsequence matching technique to use ? </vt:lpstr>
      <vt:lpstr>Isolate Information Content ? </vt:lpstr>
      <vt:lpstr>Avoid Sliding Window? </vt:lpstr>
      <vt:lpstr>Compare Wavelet Maxima ? </vt:lpstr>
      <vt:lpstr>Multi Scale Extrema Features </vt:lpstr>
      <vt:lpstr>Preliminary Test: Find most appropriate feature for acceleration data </vt:lpstr>
      <vt:lpstr>Results: </vt:lpstr>
      <vt:lpstr>Results: </vt:lpstr>
      <vt:lpstr>Results</vt:lpstr>
      <vt:lpstr>Results</vt:lpstr>
      <vt:lpstr>Conclusions &amp; Future 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Matching with  Acceleration Data</dc:title>
  <dc:creator>robo</dc:creator>
  <cp:lastModifiedBy>pkv106</cp:lastModifiedBy>
  <cp:revision>47</cp:revision>
  <dcterms:created xsi:type="dcterms:W3CDTF">2010-10-15T03:09:48Z</dcterms:created>
  <dcterms:modified xsi:type="dcterms:W3CDTF">2010-10-15T19:19:41Z</dcterms:modified>
</cp:coreProperties>
</file>